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handoutMasterIdLst>
    <p:handoutMasterId r:id="rId33"/>
  </p:handoutMasterIdLst>
  <p:sldIdLst>
    <p:sldId id="571" r:id="rId2"/>
    <p:sldId id="593" r:id="rId3"/>
    <p:sldId id="611" r:id="rId4"/>
    <p:sldId id="595" r:id="rId5"/>
    <p:sldId id="597" r:id="rId6"/>
    <p:sldId id="607" r:id="rId7"/>
    <p:sldId id="626" r:id="rId8"/>
    <p:sldId id="627" r:id="rId9"/>
    <p:sldId id="629" r:id="rId10"/>
    <p:sldId id="596" r:id="rId11"/>
    <p:sldId id="630" r:id="rId12"/>
    <p:sldId id="585" r:id="rId13"/>
    <p:sldId id="602" r:id="rId14"/>
    <p:sldId id="608" r:id="rId15"/>
    <p:sldId id="609" r:id="rId16"/>
    <p:sldId id="610" r:id="rId17"/>
    <p:sldId id="603" r:id="rId18"/>
    <p:sldId id="604" r:id="rId19"/>
    <p:sldId id="606" r:id="rId20"/>
    <p:sldId id="618" r:id="rId21"/>
    <p:sldId id="619" r:id="rId22"/>
    <p:sldId id="621" r:id="rId23"/>
    <p:sldId id="622" r:id="rId24"/>
    <p:sldId id="624" r:id="rId25"/>
    <p:sldId id="623" r:id="rId26"/>
    <p:sldId id="601" r:id="rId27"/>
    <p:sldId id="587" r:id="rId28"/>
    <p:sldId id="628" r:id="rId29"/>
    <p:sldId id="615" r:id="rId30"/>
    <p:sldId id="614" r:id="rId31"/>
  </p:sldIdLst>
  <p:sldSz cx="9144000" cy="6858000" type="screen4x3"/>
  <p:notesSz cx="6797675" cy="99822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8080"/>
    <a:srgbClr val="FFFF99"/>
    <a:srgbClr val="076583"/>
    <a:srgbClr val="00CC00"/>
    <a:srgbClr val="008000"/>
    <a:srgbClr val="FF99FF"/>
    <a:srgbClr val="ABD9DD"/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9140" autoAdjust="0"/>
  </p:normalViewPr>
  <p:slideViewPr>
    <p:cSldViewPr snapToGrid="0">
      <p:cViewPr>
        <p:scale>
          <a:sx n="100" d="100"/>
          <a:sy n="100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10" y="-90"/>
      </p:cViewPr>
      <p:guideLst>
        <p:guide orient="horz" pos="314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C7E7A-5A85-4B07-BB36-E587BDDE93B1}" type="doc">
      <dgm:prSet loTypeId="urn:microsoft.com/office/officeart/2005/8/layout/venn3" loCatId="relationship" qsTypeId="urn:microsoft.com/office/officeart/2005/8/quickstyle/simple4" qsCatId="simple" csTypeId="urn:microsoft.com/office/officeart/2005/8/colors/colorful5" csCatId="colorful" phldr="1"/>
      <dgm:spPr/>
    </dgm:pt>
    <dgm:pt modelId="{C4C02168-6F0E-4465-AA89-9666F233EF84}">
      <dgm:prSet phldrT="[Текст]"/>
      <dgm:spPr/>
      <dgm:t>
        <a:bodyPr/>
        <a:lstStyle/>
        <a:p>
          <a:r>
            <a:rPr lang="ru-RU" b="0" dirty="0" smtClean="0"/>
            <a:t>Федеральный закон от 18.07.2011 N </a:t>
          </a:r>
          <a:r>
            <a:rPr lang="ru-RU" dirty="0" smtClean="0"/>
            <a:t>223-ФЗ «О закупках товаров, работ, услуг отдельными видами юридических лиц»</a:t>
          </a:r>
          <a:endParaRPr lang="ru-RU" dirty="0"/>
        </a:p>
      </dgm:t>
    </dgm:pt>
    <dgm:pt modelId="{EF24743E-0508-44A2-B60F-5DC4758054FB}" type="parTrans" cxnId="{98F548C6-73A7-4A6E-AE6A-B52480868A90}">
      <dgm:prSet/>
      <dgm:spPr/>
      <dgm:t>
        <a:bodyPr/>
        <a:lstStyle/>
        <a:p>
          <a:endParaRPr lang="ru-RU"/>
        </a:p>
      </dgm:t>
    </dgm:pt>
    <dgm:pt modelId="{223713CE-D097-49ED-A2BD-D599A9DAFDD6}" type="sibTrans" cxnId="{98F548C6-73A7-4A6E-AE6A-B52480868A90}">
      <dgm:prSet/>
      <dgm:spPr/>
      <dgm:t>
        <a:bodyPr/>
        <a:lstStyle/>
        <a:p>
          <a:endParaRPr lang="ru-RU"/>
        </a:p>
      </dgm:t>
    </dgm:pt>
    <dgm:pt modelId="{0B598455-4E8F-494B-A358-D39A197F81B8}">
      <dgm:prSet/>
      <dgm:spPr/>
      <dgm:t>
        <a:bodyPr/>
        <a:lstStyle/>
        <a:p>
          <a:r>
            <a:rPr lang="ru-RU" b="0" dirty="0" smtClean="0"/>
            <a:t>Федеральный закон от 05.04.2013 N </a:t>
          </a:r>
          <a:r>
            <a:rPr lang="ru-RU" dirty="0" smtClean="0"/>
            <a:t>44-ФЗ «О контрактной системе в сфере закупок товаров, работ, услуг для обеспечения государственных и муниципальных нужд»</a:t>
          </a:r>
        </a:p>
      </dgm:t>
    </dgm:pt>
    <dgm:pt modelId="{C3188918-28E8-4ECB-A274-F52FAB5C831A}" type="parTrans" cxnId="{FAAEDAF0-E9BA-457C-B735-B627E741D5AC}">
      <dgm:prSet/>
      <dgm:spPr/>
      <dgm:t>
        <a:bodyPr/>
        <a:lstStyle/>
        <a:p>
          <a:endParaRPr lang="ru-RU"/>
        </a:p>
      </dgm:t>
    </dgm:pt>
    <dgm:pt modelId="{BD799DAB-31F7-4C9B-BB60-4B77BD333EA9}" type="sibTrans" cxnId="{FAAEDAF0-E9BA-457C-B735-B627E741D5AC}">
      <dgm:prSet/>
      <dgm:spPr/>
      <dgm:t>
        <a:bodyPr/>
        <a:lstStyle/>
        <a:p>
          <a:endParaRPr lang="ru-RU"/>
        </a:p>
      </dgm:t>
    </dgm:pt>
    <dgm:pt modelId="{4FB91C6B-8AA9-4811-971C-5B74098C13F1}">
      <dgm:prSet/>
      <dgm:spPr/>
      <dgm:t>
        <a:bodyPr/>
        <a:lstStyle/>
        <a:p>
          <a:r>
            <a:rPr lang="ru-RU" dirty="0" smtClean="0"/>
            <a:t>Федеральный закона № 94-ФЗ «О размещении заказов на поставки товаров, выполнение работ, оказание услуг для государственных и муниципальных нужд»</a:t>
          </a:r>
          <a:endParaRPr lang="ru-RU" dirty="0"/>
        </a:p>
      </dgm:t>
    </dgm:pt>
    <dgm:pt modelId="{8F2A3F1C-A112-45EC-8FA2-07E5C8E4E891}" type="parTrans" cxnId="{05F11A48-ADB7-45BC-BA32-CCB2E47F30CE}">
      <dgm:prSet/>
      <dgm:spPr/>
      <dgm:t>
        <a:bodyPr/>
        <a:lstStyle/>
        <a:p>
          <a:endParaRPr lang="ru-RU"/>
        </a:p>
      </dgm:t>
    </dgm:pt>
    <dgm:pt modelId="{CD3EF275-D024-4F4E-9A17-340A59F2CB30}" type="sibTrans" cxnId="{05F11A48-ADB7-45BC-BA32-CCB2E47F30CE}">
      <dgm:prSet/>
      <dgm:spPr/>
      <dgm:t>
        <a:bodyPr/>
        <a:lstStyle/>
        <a:p>
          <a:endParaRPr lang="ru-RU"/>
        </a:p>
      </dgm:t>
    </dgm:pt>
    <dgm:pt modelId="{DAE84F08-093D-478F-B333-445953AA8808}" type="pres">
      <dgm:prSet presAssocID="{4DDC7E7A-5A85-4B07-BB36-E587BDDE93B1}" presName="Name0" presStyleCnt="0">
        <dgm:presLayoutVars>
          <dgm:dir/>
          <dgm:resizeHandles val="exact"/>
        </dgm:presLayoutVars>
      </dgm:prSet>
      <dgm:spPr/>
    </dgm:pt>
    <dgm:pt modelId="{C125B729-A977-4F17-9150-D9F61DF7B43A}" type="pres">
      <dgm:prSet presAssocID="{C4C02168-6F0E-4465-AA89-9666F233EF84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EF9B-1E73-4E1F-9CD3-5A9C5C90DD93}" type="pres">
      <dgm:prSet presAssocID="{223713CE-D097-49ED-A2BD-D599A9DAFDD6}" presName="space" presStyleCnt="0"/>
      <dgm:spPr/>
    </dgm:pt>
    <dgm:pt modelId="{8C29EA5D-69BF-42BB-92CD-EC6D894684C1}" type="pres">
      <dgm:prSet presAssocID="{0B598455-4E8F-494B-A358-D39A197F81B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73CED-C400-47BF-A56D-33C2EB95D14F}" type="pres">
      <dgm:prSet presAssocID="{BD799DAB-31F7-4C9B-BB60-4B77BD333EA9}" presName="space" presStyleCnt="0"/>
      <dgm:spPr/>
    </dgm:pt>
    <dgm:pt modelId="{DB9DE74E-26A7-4224-AC44-9C61C836B947}" type="pres">
      <dgm:prSet presAssocID="{4FB91C6B-8AA9-4811-971C-5B74098C13F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8FAC9-3ABF-4973-8F3A-DB3BCAFF45AF}" type="presOf" srcId="{0B598455-4E8F-494B-A358-D39A197F81B8}" destId="{8C29EA5D-69BF-42BB-92CD-EC6D894684C1}" srcOrd="0" destOrd="0" presId="urn:microsoft.com/office/officeart/2005/8/layout/venn3"/>
    <dgm:cxn modelId="{FAAEDAF0-E9BA-457C-B735-B627E741D5AC}" srcId="{4DDC7E7A-5A85-4B07-BB36-E587BDDE93B1}" destId="{0B598455-4E8F-494B-A358-D39A197F81B8}" srcOrd="1" destOrd="0" parTransId="{C3188918-28E8-4ECB-A274-F52FAB5C831A}" sibTransId="{BD799DAB-31F7-4C9B-BB60-4B77BD333EA9}"/>
    <dgm:cxn modelId="{05F11A48-ADB7-45BC-BA32-CCB2E47F30CE}" srcId="{4DDC7E7A-5A85-4B07-BB36-E587BDDE93B1}" destId="{4FB91C6B-8AA9-4811-971C-5B74098C13F1}" srcOrd="2" destOrd="0" parTransId="{8F2A3F1C-A112-45EC-8FA2-07E5C8E4E891}" sibTransId="{CD3EF275-D024-4F4E-9A17-340A59F2CB30}"/>
    <dgm:cxn modelId="{C716106F-E1FD-4BC6-A74E-D8B0AFA52993}" type="presOf" srcId="{C4C02168-6F0E-4465-AA89-9666F233EF84}" destId="{C125B729-A977-4F17-9150-D9F61DF7B43A}" srcOrd="0" destOrd="0" presId="urn:microsoft.com/office/officeart/2005/8/layout/venn3"/>
    <dgm:cxn modelId="{071D093B-3079-402D-9C11-AA9236AFA21C}" type="presOf" srcId="{4FB91C6B-8AA9-4811-971C-5B74098C13F1}" destId="{DB9DE74E-26A7-4224-AC44-9C61C836B947}" srcOrd="0" destOrd="0" presId="urn:microsoft.com/office/officeart/2005/8/layout/venn3"/>
    <dgm:cxn modelId="{5C0DD64C-2D17-4A68-85C9-504CE8FBD61E}" type="presOf" srcId="{4DDC7E7A-5A85-4B07-BB36-E587BDDE93B1}" destId="{DAE84F08-093D-478F-B333-445953AA8808}" srcOrd="0" destOrd="0" presId="urn:microsoft.com/office/officeart/2005/8/layout/venn3"/>
    <dgm:cxn modelId="{98F548C6-73A7-4A6E-AE6A-B52480868A90}" srcId="{4DDC7E7A-5A85-4B07-BB36-E587BDDE93B1}" destId="{C4C02168-6F0E-4465-AA89-9666F233EF84}" srcOrd="0" destOrd="0" parTransId="{EF24743E-0508-44A2-B60F-5DC4758054FB}" sibTransId="{223713CE-D097-49ED-A2BD-D599A9DAFDD6}"/>
    <dgm:cxn modelId="{FF476D83-E85D-4F77-A266-36DC5BCF98A2}" type="presParOf" srcId="{DAE84F08-093D-478F-B333-445953AA8808}" destId="{C125B729-A977-4F17-9150-D9F61DF7B43A}" srcOrd="0" destOrd="0" presId="urn:microsoft.com/office/officeart/2005/8/layout/venn3"/>
    <dgm:cxn modelId="{20DC8436-E601-47AA-9363-C7E24CB37729}" type="presParOf" srcId="{DAE84F08-093D-478F-B333-445953AA8808}" destId="{9C91EF9B-1E73-4E1F-9CD3-5A9C5C90DD93}" srcOrd="1" destOrd="0" presId="urn:microsoft.com/office/officeart/2005/8/layout/venn3"/>
    <dgm:cxn modelId="{E483DBDE-5D95-4072-9C9D-82317385F920}" type="presParOf" srcId="{DAE84F08-093D-478F-B333-445953AA8808}" destId="{8C29EA5D-69BF-42BB-92CD-EC6D894684C1}" srcOrd="2" destOrd="0" presId="urn:microsoft.com/office/officeart/2005/8/layout/venn3"/>
    <dgm:cxn modelId="{E8CE220C-ED92-4857-94F7-60105F0BF7B4}" type="presParOf" srcId="{DAE84F08-093D-478F-B333-445953AA8808}" destId="{1D173CED-C400-47BF-A56D-33C2EB95D14F}" srcOrd="3" destOrd="0" presId="urn:microsoft.com/office/officeart/2005/8/layout/venn3"/>
    <dgm:cxn modelId="{9826B64B-E9ED-4C8D-9851-F34EA3082182}" type="presParOf" srcId="{DAE84F08-093D-478F-B333-445953AA8808}" destId="{DB9DE74E-26A7-4224-AC44-9C61C836B94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BC669-EDB9-41E8-AC92-187380FE113E}" type="doc">
      <dgm:prSet loTypeId="urn:microsoft.com/office/officeart/2005/8/layout/radial4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A796E9-49B4-49FD-9E43-674705FBB46D}">
      <dgm:prSet phldrT="[Текст]" custT="1"/>
      <dgm:spPr/>
      <dgm:t>
        <a:bodyPr/>
        <a:lstStyle/>
        <a:p>
          <a:r>
            <a:rPr lang="ru-RU" sz="2400" b="1" smtClean="0"/>
            <a:t>Хранилище данных</a:t>
          </a:r>
          <a:endParaRPr lang="ru-RU" sz="2400" b="1" dirty="0"/>
        </a:p>
      </dgm:t>
    </dgm:pt>
    <dgm:pt modelId="{520411B2-F14E-4BC8-B119-44FD13837108}" type="parTrans" cxnId="{FA3035E9-BCF4-4D67-A038-57DE03097E0A}">
      <dgm:prSet/>
      <dgm:spPr/>
      <dgm:t>
        <a:bodyPr/>
        <a:lstStyle/>
        <a:p>
          <a:endParaRPr lang="ru-RU"/>
        </a:p>
      </dgm:t>
    </dgm:pt>
    <dgm:pt modelId="{3839ED2A-FD4E-4C27-AB23-A5C8F8AB6967}" type="sibTrans" cxnId="{FA3035E9-BCF4-4D67-A038-57DE03097E0A}">
      <dgm:prSet/>
      <dgm:spPr/>
      <dgm:t>
        <a:bodyPr/>
        <a:lstStyle/>
        <a:p>
          <a:endParaRPr lang="ru-RU"/>
        </a:p>
      </dgm:t>
    </dgm:pt>
    <dgm:pt modelId="{D6D08A2F-4D8E-4F8C-984B-A510ABA02DBD}">
      <dgm:prSet phldrT="[Текст]" custT="1"/>
      <dgm:spPr/>
      <dgm:t>
        <a:bodyPr/>
        <a:lstStyle/>
        <a:p>
          <a:r>
            <a:rPr lang="ru-RU" sz="1800" dirty="0" smtClean="0"/>
            <a:t>Официальный сайт РФ для размещения информации о размещении заказов </a:t>
          </a:r>
          <a:r>
            <a:rPr lang="en-US" sz="1800" dirty="0" smtClean="0"/>
            <a:t>www.zakupki.gov.ru</a:t>
          </a:r>
          <a:endParaRPr lang="ru-RU" sz="1800" dirty="0"/>
        </a:p>
      </dgm:t>
    </dgm:pt>
    <dgm:pt modelId="{4176A002-3DE9-45E0-909E-8CF54A70398E}" type="parTrans" cxnId="{8DCD58CE-58F8-4F2B-A222-AF48AE81BEB6}">
      <dgm:prSet/>
      <dgm:spPr/>
      <dgm:t>
        <a:bodyPr/>
        <a:lstStyle/>
        <a:p>
          <a:endParaRPr lang="ru-RU"/>
        </a:p>
      </dgm:t>
    </dgm:pt>
    <dgm:pt modelId="{EE64A235-0A00-4E2E-8B5C-662BDB0EC20B}" type="sibTrans" cxnId="{8DCD58CE-58F8-4F2B-A222-AF48AE81BEB6}">
      <dgm:prSet/>
      <dgm:spPr/>
      <dgm:t>
        <a:bodyPr/>
        <a:lstStyle/>
        <a:p>
          <a:endParaRPr lang="ru-RU"/>
        </a:p>
      </dgm:t>
    </dgm:pt>
    <dgm:pt modelId="{5373CB82-ED97-4A24-A02B-AFBE0DF2C109}">
      <dgm:prSet phldrT="[Текст]" custT="1"/>
      <dgm:spPr/>
      <dgm:t>
        <a:bodyPr/>
        <a:lstStyle/>
        <a:p>
          <a:r>
            <a:rPr lang="ru-RU" sz="1800" dirty="0" smtClean="0"/>
            <a:t>Региональные автоматизированные системы закупок</a:t>
          </a:r>
          <a:endParaRPr lang="ru-RU" sz="1800" dirty="0"/>
        </a:p>
      </dgm:t>
    </dgm:pt>
    <dgm:pt modelId="{F8EF6FBD-89B3-4112-A2C7-624DE93089FF}" type="parTrans" cxnId="{3CFF19BF-EEC3-40E9-86DA-E301DB7F4072}">
      <dgm:prSet/>
      <dgm:spPr/>
      <dgm:t>
        <a:bodyPr/>
        <a:lstStyle/>
        <a:p>
          <a:endParaRPr lang="ru-RU"/>
        </a:p>
      </dgm:t>
    </dgm:pt>
    <dgm:pt modelId="{BA5B994C-DE0B-4CBC-9F27-3EA17F2041A7}" type="sibTrans" cxnId="{3CFF19BF-EEC3-40E9-86DA-E301DB7F4072}">
      <dgm:prSet/>
      <dgm:spPr/>
      <dgm:t>
        <a:bodyPr/>
        <a:lstStyle/>
        <a:p>
          <a:endParaRPr lang="ru-RU"/>
        </a:p>
      </dgm:t>
    </dgm:pt>
    <dgm:pt modelId="{EBE48D23-E4CF-412E-899A-E873ADC36134}">
      <dgm:prSet phldrT="[Текст]" custT="1"/>
      <dgm:spPr/>
      <dgm:t>
        <a:bodyPr/>
        <a:lstStyle/>
        <a:p>
          <a:r>
            <a:rPr lang="ru-RU" sz="1800" dirty="0" smtClean="0"/>
            <a:t>Региональные автоматизированные системы планирования и исполнения бюджета</a:t>
          </a:r>
          <a:endParaRPr lang="ru-RU" sz="1800" dirty="0"/>
        </a:p>
      </dgm:t>
    </dgm:pt>
    <dgm:pt modelId="{E6C3CB94-0BCA-44A7-8A93-D0C8BA51232B}" type="parTrans" cxnId="{9C6BF7F8-B53E-4A01-8FC9-743002EC0CE7}">
      <dgm:prSet/>
      <dgm:spPr/>
      <dgm:t>
        <a:bodyPr/>
        <a:lstStyle/>
        <a:p>
          <a:endParaRPr lang="ru-RU"/>
        </a:p>
      </dgm:t>
    </dgm:pt>
    <dgm:pt modelId="{BA2923C9-E063-422E-BE0F-D5B31E7304FA}" type="sibTrans" cxnId="{9C6BF7F8-B53E-4A01-8FC9-743002EC0CE7}">
      <dgm:prSet/>
      <dgm:spPr/>
      <dgm:t>
        <a:bodyPr/>
        <a:lstStyle/>
        <a:p>
          <a:endParaRPr lang="ru-RU"/>
        </a:p>
      </dgm:t>
    </dgm:pt>
    <dgm:pt modelId="{5789CC82-5DBB-4322-A599-DC378E92050D}">
      <dgm:prSet custT="1"/>
      <dgm:spPr/>
      <dgm:t>
        <a:bodyPr/>
        <a:lstStyle/>
        <a:p>
          <a:r>
            <a:rPr lang="ru-RU" sz="1800" dirty="0" smtClean="0"/>
            <a:t>Органы исполнительной власти</a:t>
          </a:r>
          <a:endParaRPr lang="ru-RU" sz="1800" dirty="0"/>
        </a:p>
      </dgm:t>
    </dgm:pt>
    <dgm:pt modelId="{EC5FC999-A03C-4DB0-90ED-C955E6993D08}" type="parTrans" cxnId="{EF5F93B7-7AED-4A26-B9F1-E763A3306B6E}">
      <dgm:prSet/>
      <dgm:spPr/>
      <dgm:t>
        <a:bodyPr/>
        <a:lstStyle/>
        <a:p>
          <a:endParaRPr lang="ru-RU"/>
        </a:p>
      </dgm:t>
    </dgm:pt>
    <dgm:pt modelId="{0B5A2E4A-B78A-477B-9449-45A9F4C22844}" type="sibTrans" cxnId="{EF5F93B7-7AED-4A26-B9F1-E763A3306B6E}">
      <dgm:prSet/>
      <dgm:spPr/>
      <dgm:t>
        <a:bodyPr/>
        <a:lstStyle/>
        <a:p>
          <a:endParaRPr lang="ru-RU"/>
        </a:p>
      </dgm:t>
    </dgm:pt>
    <dgm:pt modelId="{C9017465-A85F-4A63-BDD8-AD99F2106556}">
      <dgm:prSet custT="1"/>
      <dgm:spPr/>
      <dgm:t>
        <a:bodyPr/>
        <a:lstStyle/>
        <a:p>
          <a:r>
            <a:rPr lang="ru-RU" sz="1800" dirty="0" smtClean="0"/>
            <a:t>Органы местного самоуправления</a:t>
          </a:r>
          <a:endParaRPr lang="ru-RU" sz="1800" dirty="0"/>
        </a:p>
      </dgm:t>
    </dgm:pt>
    <dgm:pt modelId="{CBDE4116-2E53-4672-91C1-4337B2EAE58E}" type="parTrans" cxnId="{DFA00CEC-4941-452F-BA4B-35853C148727}">
      <dgm:prSet/>
      <dgm:spPr/>
      <dgm:t>
        <a:bodyPr/>
        <a:lstStyle/>
        <a:p>
          <a:endParaRPr lang="ru-RU"/>
        </a:p>
      </dgm:t>
    </dgm:pt>
    <dgm:pt modelId="{1EB24532-2072-4111-AAF3-F168F56F982A}" type="sibTrans" cxnId="{DFA00CEC-4941-452F-BA4B-35853C148727}">
      <dgm:prSet/>
      <dgm:spPr/>
      <dgm:t>
        <a:bodyPr/>
        <a:lstStyle/>
        <a:p>
          <a:endParaRPr lang="ru-RU"/>
        </a:p>
      </dgm:t>
    </dgm:pt>
    <dgm:pt modelId="{CB70C1B1-4096-41A9-9406-472F3FF0610F}" type="pres">
      <dgm:prSet presAssocID="{832BC669-EDB9-41E8-AC92-187380FE113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2A6278-F3D5-4F26-A557-AA2FECC64E99}" type="pres">
      <dgm:prSet presAssocID="{3AA796E9-49B4-49FD-9E43-674705FBB46D}" presName="centerShape" presStyleLbl="node0" presStyleIdx="0" presStyleCnt="1" custScaleX="138107" custLinFactNeighborY="-2699"/>
      <dgm:spPr>
        <a:prstGeom prst="flowChartMagneticDisk">
          <a:avLst/>
        </a:prstGeom>
      </dgm:spPr>
      <dgm:t>
        <a:bodyPr/>
        <a:lstStyle/>
        <a:p>
          <a:endParaRPr lang="ru-RU"/>
        </a:p>
      </dgm:t>
    </dgm:pt>
    <dgm:pt modelId="{5F02DB35-3F86-46B5-A216-A6E993DBF0E7}" type="pres">
      <dgm:prSet presAssocID="{4176A002-3DE9-45E0-909E-8CF54A70398E}" presName="parTrans" presStyleLbl="bgSibTrans2D1" presStyleIdx="0" presStyleCnt="5" custAng="162534" custLinFactNeighborX="2664"/>
      <dgm:spPr/>
      <dgm:t>
        <a:bodyPr/>
        <a:lstStyle/>
        <a:p>
          <a:endParaRPr lang="ru-RU"/>
        </a:p>
      </dgm:t>
    </dgm:pt>
    <dgm:pt modelId="{061659C2-B485-4CF8-BC55-536F936601FA}" type="pres">
      <dgm:prSet presAssocID="{D6D08A2F-4D8E-4F8C-984B-A510ABA02DBD}" presName="node" presStyleLbl="node1" presStyleIdx="0" presStyleCnt="5" custScaleX="138701" custRadScaleRad="114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AD2C0-0DAC-4AB5-89A9-82FEF6C881B1}" type="pres">
      <dgm:prSet presAssocID="{F8EF6FBD-89B3-4112-A2C7-624DE93089FF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30C5F715-3702-4199-8C8D-A1633CE674F3}" type="pres">
      <dgm:prSet presAssocID="{5373CB82-ED97-4A24-A02B-AFBE0DF2C109}" presName="node" presStyleLbl="node1" presStyleIdx="1" presStyleCnt="5" custScaleX="144874" custRadScaleRad="118941" custRadScaleInc="-23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31CF1-B319-4360-9E42-B57368C039C5}" type="pres">
      <dgm:prSet presAssocID="{E6C3CB94-0BCA-44A7-8A93-D0C8BA51232B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9FC2A237-48D7-4E27-BE22-3F8BA37C7020}" type="pres">
      <dgm:prSet presAssocID="{EBE48D23-E4CF-412E-899A-E873ADC36134}" presName="node" presStyleLbl="node1" presStyleIdx="2" presStyleCnt="5" custScaleX="136637" custRadScaleRad="100001" custRadScaleInc="-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C636A-3998-4CA3-BE6C-E5AD7E2BCDF5}" type="pres">
      <dgm:prSet presAssocID="{CBDE4116-2E53-4672-91C1-4337B2EAE58E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E084EFBD-3EDC-42E8-B990-6A542BB9A789}" type="pres">
      <dgm:prSet presAssocID="{C9017465-A85F-4A63-BDD8-AD99F2106556}" presName="node" presStyleLbl="node1" presStyleIdx="3" presStyleCnt="5" custScaleX="145365" custRadScaleRad="125545" custRadScaleInc="2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41747-693E-4543-ABEF-F34172E2D9AC}" type="pres">
      <dgm:prSet presAssocID="{EC5FC999-A03C-4DB0-90ED-C955E6993D08}" presName="parTrans" presStyleLbl="bgSibTrans2D1" presStyleIdx="4" presStyleCnt="5" custAng="21542657" custLinFactNeighborX="-2369" custLinFactNeighborY="7000"/>
      <dgm:spPr/>
      <dgm:t>
        <a:bodyPr/>
        <a:lstStyle/>
        <a:p>
          <a:endParaRPr lang="ru-RU"/>
        </a:p>
      </dgm:t>
    </dgm:pt>
    <dgm:pt modelId="{69741DEB-C5CB-4CEA-85E2-0EE38988A763}" type="pres">
      <dgm:prSet presAssocID="{5789CC82-5DBB-4322-A599-DC378E92050D}" presName="node" presStyleLbl="node1" presStyleIdx="4" presStyleCnt="5" custScaleX="140446" custRadScaleRad="112748" custRadScaleInc="-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69CB8-1A64-4C3B-9B45-39D9835DD36F}" type="presOf" srcId="{CBDE4116-2E53-4672-91C1-4337B2EAE58E}" destId="{352C636A-3998-4CA3-BE6C-E5AD7E2BCDF5}" srcOrd="0" destOrd="0" presId="urn:microsoft.com/office/officeart/2005/8/layout/radial4"/>
    <dgm:cxn modelId="{FA3035E9-BCF4-4D67-A038-57DE03097E0A}" srcId="{832BC669-EDB9-41E8-AC92-187380FE113E}" destId="{3AA796E9-49B4-49FD-9E43-674705FBB46D}" srcOrd="0" destOrd="0" parTransId="{520411B2-F14E-4BC8-B119-44FD13837108}" sibTransId="{3839ED2A-FD4E-4C27-AB23-A5C8F8AB6967}"/>
    <dgm:cxn modelId="{93FFF63E-E207-40DB-B52F-9AF616C076F2}" type="presOf" srcId="{E6C3CB94-0BCA-44A7-8A93-D0C8BA51232B}" destId="{B0B31CF1-B319-4360-9E42-B57368C039C5}" srcOrd="0" destOrd="0" presId="urn:microsoft.com/office/officeart/2005/8/layout/radial4"/>
    <dgm:cxn modelId="{22D996FA-2CB0-45BE-8FD7-45965B4F652B}" type="presOf" srcId="{832BC669-EDB9-41E8-AC92-187380FE113E}" destId="{CB70C1B1-4096-41A9-9406-472F3FF0610F}" srcOrd="0" destOrd="0" presId="urn:microsoft.com/office/officeart/2005/8/layout/radial4"/>
    <dgm:cxn modelId="{A7989DF6-C4F9-4DD0-8C66-7AE181DE7032}" type="presOf" srcId="{C9017465-A85F-4A63-BDD8-AD99F2106556}" destId="{E084EFBD-3EDC-42E8-B990-6A542BB9A789}" srcOrd="0" destOrd="0" presId="urn:microsoft.com/office/officeart/2005/8/layout/radial4"/>
    <dgm:cxn modelId="{EF5F93B7-7AED-4A26-B9F1-E763A3306B6E}" srcId="{3AA796E9-49B4-49FD-9E43-674705FBB46D}" destId="{5789CC82-5DBB-4322-A599-DC378E92050D}" srcOrd="4" destOrd="0" parTransId="{EC5FC999-A03C-4DB0-90ED-C955E6993D08}" sibTransId="{0B5A2E4A-B78A-477B-9449-45A9F4C22844}"/>
    <dgm:cxn modelId="{EF6A65D0-05CF-4C6F-8077-6FABBEE41308}" type="presOf" srcId="{5373CB82-ED97-4A24-A02B-AFBE0DF2C109}" destId="{30C5F715-3702-4199-8C8D-A1633CE674F3}" srcOrd="0" destOrd="0" presId="urn:microsoft.com/office/officeart/2005/8/layout/radial4"/>
    <dgm:cxn modelId="{56747E17-0FBE-4A42-8D71-4FC0D3974E04}" type="presOf" srcId="{F8EF6FBD-89B3-4112-A2C7-624DE93089FF}" destId="{671AD2C0-0DAC-4AB5-89A9-82FEF6C881B1}" srcOrd="0" destOrd="0" presId="urn:microsoft.com/office/officeart/2005/8/layout/radial4"/>
    <dgm:cxn modelId="{EBBA4408-284B-48C9-BFC6-980A3832EC59}" type="presOf" srcId="{EC5FC999-A03C-4DB0-90ED-C955E6993D08}" destId="{16A41747-693E-4543-ABEF-F34172E2D9AC}" srcOrd="0" destOrd="0" presId="urn:microsoft.com/office/officeart/2005/8/layout/radial4"/>
    <dgm:cxn modelId="{F6245FE4-E24C-461C-A9CF-6F8230CC43FA}" type="presOf" srcId="{EBE48D23-E4CF-412E-899A-E873ADC36134}" destId="{9FC2A237-48D7-4E27-BE22-3F8BA37C7020}" srcOrd="0" destOrd="0" presId="urn:microsoft.com/office/officeart/2005/8/layout/radial4"/>
    <dgm:cxn modelId="{9C6BF7F8-B53E-4A01-8FC9-743002EC0CE7}" srcId="{3AA796E9-49B4-49FD-9E43-674705FBB46D}" destId="{EBE48D23-E4CF-412E-899A-E873ADC36134}" srcOrd="2" destOrd="0" parTransId="{E6C3CB94-0BCA-44A7-8A93-D0C8BA51232B}" sibTransId="{BA2923C9-E063-422E-BE0F-D5B31E7304FA}"/>
    <dgm:cxn modelId="{77BBC00B-7D3D-4B52-9960-13C4DC4AB7BE}" type="presOf" srcId="{D6D08A2F-4D8E-4F8C-984B-A510ABA02DBD}" destId="{061659C2-B485-4CF8-BC55-536F936601FA}" srcOrd="0" destOrd="0" presId="urn:microsoft.com/office/officeart/2005/8/layout/radial4"/>
    <dgm:cxn modelId="{DFA00CEC-4941-452F-BA4B-35853C148727}" srcId="{3AA796E9-49B4-49FD-9E43-674705FBB46D}" destId="{C9017465-A85F-4A63-BDD8-AD99F2106556}" srcOrd="3" destOrd="0" parTransId="{CBDE4116-2E53-4672-91C1-4337B2EAE58E}" sibTransId="{1EB24532-2072-4111-AAF3-F168F56F982A}"/>
    <dgm:cxn modelId="{8597A1F7-93EF-4AE0-816B-AAF9DF5CD4AA}" type="presOf" srcId="{4176A002-3DE9-45E0-909E-8CF54A70398E}" destId="{5F02DB35-3F86-46B5-A216-A6E993DBF0E7}" srcOrd="0" destOrd="0" presId="urn:microsoft.com/office/officeart/2005/8/layout/radial4"/>
    <dgm:cxn modelId="{3A35A51D-896F-4A2D-B9D2-70EFE2415399}" type="presOf" srcId="{5789CC82-5DBB-4322-A599-DC378E92050D}" destId="{69741DEB-C5CB-4CEA-85E2-0EE38988A763}" srcOrd="0" destOrd="0" presId="urn:microsoft.com/office/officeart/2005/8/layout/radial4"/>
    <dgm:cxn modelId="{AEC6D662-C20A-40CA-B33A-76010A89240C}" type="presOf" srcId="{3AA796E9-49B4-49FD-9E43-674705FBB46D}" destId="{5B2A6278-F3D5-4F26-A557-AA2FECC64E99}" srcOrd="0" destOrd="0" presId="urn:microsoft.com/office/officeart/2005/8/layout/radial4"/>
    <dgm:cxn modelId="{3CFF19BF-EEC3-40E9-86DA-E301DB7F4072}" srcId="{3AA796E9-49B4-49FD-9E43-674705FBB46D}" destId="{5373CB82-ED97-4A24-A02B-AFBE0DF2C109}" srcOrd="1" destOrd="0" parTransId="{F8EF6FBD-89B3-4112-A2C7-624DE93089FF}" sibTransId="{BA5B994C-DE0B-4CBC-9F27-3EA17F2041A7}"/>
    <dgm:cxn modelId="{8DCD58CE-58F8-4F2B-A222-AF48AE81BEB6}" srcId="{3AA796E9-49B4-49FD-9E43-674705FBB46D}" destId="{D6D08A2F-4D8E-4F8C-984B-A510ABA02DBD}" srcOrd="0" destOrd="0" parTransId="{4176A002-3DE9-45E0-909E-8CF54A70398E}" sibTransId="{EE64A235-0A00-4E2E-8B5C-662BDB0EC20B}"/>
    <dgm:cxn modelId="{3E3C050D-7BD0-4F77-822B-181C35982EC4}" type="presParOf" srcId="{CB70C1B1-4096-41A9-9406-472F3FF0610F}" destId="{5B2A6278-F3D5-4F26-A557-AA2FECC64E99}" srcOrd="0" destOrd="0" presId="urn:microsoft.com/office/officeart/2005/8/layout/radial4"/>
    <dgm:cxn modelId="{0256A38F-D47D-4094-A5BD-D8FAFF902FF6}" type="presParOf" srcId="{CB70C1B1-4096-41A9-9406-472F3FF0610F}" destId="{5F02DB35-3F86-46B5-A216-A6E993DBF0E7}" srcOrd="1" destOrd="0" presId="urn:microsoft.com/office/officeart/2005/8/layout/radial4"/>
    <dgm:cxn modelId="{DEA187E3-BF40-4511-8124-9ECC765146E8}" type="presParOf" srcId="{CB70C1B1-4096-41A9-9406-472F3FF0610F}" destId="{061659C2-B485-4CF8-BC55-536F936601FA}" srcOrd="2" destOrd="0" presId="urn:microsoft.com/office/officeart/2005/8/layout/radial4"/>
    <dgm:cxn modelId="{CE6EF4CC-F1E9-4BD9-A91A-680D8A07E85E}" type="presParOf" srcId="{CB70C1B1-4096-41A9-9406-472F3FF0610F}" destId="{671AD2C0-0DAC-4AB5-89A9-82FEF6C881B1}" srcOrd="3" destOrd="0" presId="urn:microsoft.com/office/officeart/2005/8/layout/radial4"/>
    <dgm:cxn modelId="{F025C4D8-F22D-4C04-8D73-0DD346BE3BD6}" type="presParOf" srcId="{CB70C1B1-4096-41A9-9406-472F3FF0610F}" destId="{30C5F715-3702-4199-8C8D-A1633CE674F3}" srcOrd="4" destOrd="0" presId="urn:microsoft.com/office/officeart/2005/8/layout/radial4"/>
    <dgm:cxn modelId="{4E57AC4E-4A78-4B8E-AEFD-971966C85EC8}" type="presParOf" srcId="{CB70C1B1-4096-41A9-9406-472F3FF0610F}" destId="{B0B31CF1-B319-4360-9E42-B57368C039C5}" srcOrd="5" destOrd="0" presId="urn:microsoft.com/office/officeart/2005/8/layout/radial4"/>
    <dgm:cxn modelId="{4CDB9098-4123-4455-A891-4F2A44D96DCF}" type="presParOf" srcId="{CB70C1B1-4096-41A9-9406-472F3FF0610F}" destId="{9FC2A237-48D7-4E27-BE22-3F8BA37C7020}" srcOrd="6" destOrd="0" presId="urn:microsoft.com/office/officeart/2005/8/layout/radial4"/>
    <dgm:cxn modelId="{4F3729BA-F8FB-4FB5-A0E8-D7F788E3E06F}" type="presParOf" srcId="{CB70C1B1-4096-41A9-9406-472F3FF0610F}" destId="{352C636A-3998-4CA3-BE6C-E5AD7E2BCDF5}" srcOrd="7" destOrd="0" presId="urn:microsoft.com/office/officeart/2005/8/layout/radial4"/>
    <dgm:cxn modelId="{D8A70081-2411-4A12-BD64-BBFA18531D89}" type="presParOf" srcId="{CB70C1B1-4096-41A9-9406-472F3FF0610F}" destId="{E084EFBD-3EDC-42E8-B990-6A542BB9A789}" srcOrd="8" destOrd="0" presId="urn:microsoft.com/office/officeart/2005/8/layout/radial4"/>
    <dgm:cxn modelId="{0264B05B-7220-4684-AE5D-49E5FA289E4F}" type="presParOf" srcId="{CB70C1B1-4096-41A9-9406-472F3FF0610F}" destId="{16A41747-693E-4543-ABEF-F34172E2D9AC}" srcOrd="9" destOrd="0" presId="urn:microsoft.com/office/officeart/2005/8/layout/radial4"/>
    <dgm:cxn modelId="{3830C59A-2F84-4795-B736-9F46C9AFBA4C}" type="presParOf" srcId="{CB70C1B1-4096-41A9-9406-472F3FF0610F}" destId="{69741DEB-C5CB-4CEA-85E2-0EE38988A76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5B729-A977-4F17-9150-D9F61DF7B43A}">
      <dsp:nvSpPr>
        <dsp:cNvPr id="0" name=""/>
        <dsp:cNvSpPr/>
      </dsp:nvSpPr>
      <dsp:spPr>
        <a:xfrm>
          <a:off x="3753" y="975279"/>
          <a:ext cx="3281842" cy="328184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611" tIns="20320" rIns="18061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Федеральный закон от 18.07.2011 N </a:t>
          </a:r>
          <a:r>
            <a:rPr lang="ru-RU" sz="1600" kern="1200" dirty="0" smtClean="0"/>
            <a:t>223-ФЗ «О закупках товаров, работ, услуг отдельными видами юридических лиц»</a:t>
          </a:r>
          <a:endParaRPr lang="ru-RU" sz="1600" kern="1200" dirty="0"/>
        </a:p>
      </dsp:txBody>
      <dsp:txXfrm>
        <a:off x="484368" y="1455894"/>
        <a:ext cx="2320612" cy="2320612"/>
      </dsp:txXfrm>
    </dsp:sp>
    <dsp:sp modelId="{8C29EA5D-69BF-42BB-92CD-EC6D894684C1}">
      <dsp:nvSpPr>
        <dsp:cNvPr id="0" name=""/>
        <dsp:cNvSpPr/>
      </dsp:nvSpPr>
      <dsp:spPr>
        <a:xfrm>
          <a:off x="2629227" y="975279"/>
          <a:ext cx="3281842" cy="328184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628513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1628513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1628513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611" tIns="20320" rIns="18061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Федеральный закон от 05.04.2013 N </a:t>
          </a:r>
          <a:r>
            <a:rPr lang="ru-RU" sz="1600" kern="1200" dirty="0" smtClean="0"/>
            <a:t>44-ФЗ «О контрактной системе в сфере закупок товаров, работ, услуг для обеспечения государственных и муниципальных нужд»</a:t>
          </a:r>
        </a:p>
      </dsp:txBody>
      <dsp:txXfrm>
        <a:off x="3109842" y="1455894"/>
        <a:ext cx="2320612" cy="2320612"/>
      </dsp:txXfrm>
    </dsp:sp>
    <dsp:sp modelId="{DB9DE74E-26A7-4224-AC44-9C61C836B947}">
      <dsp:nvSpPr>
        <dsp:cNvPr id="0" name=""/>
        <dsp:cNvSpPr/>
      </dsp:nvSpPr>
      <dsp:spPr>
        <a:xfrm>
          <a:off x="5254701" y="975279"/>
          <a:ext cx="3281842" cy="328184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3257026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3257026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3257026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611" tIns="20320" rIns="180611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закона № 94-ФЗ «О размещении заказов на поставки товаров, выполнение работ, оказание услуг для государственных и муниципальных нужд»</a:t>
          </a:r>
          <a:endParaRPr lang="ru-RU" sz="1600" kern="1200" dirty="0"/>
        </a:p>
      </dsp:txBody>
      <dsp:txXfrm>
        <a:off x="5735316" y="1455894"/>
        <a:ext cx="2320612" cy="2320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A6278-F3D5-4F26-A557-AA2FECC64E99}">
      <dsp:nvSpPr>
        <dsp:cNvPr id="0" name=""/>
        <dsp:cNvSpPr/>
      </dsp:nvSpPr>
      <dsp:spPr>
        <a:xfrm>
          <a:off x="3002665" y="2511977"/>
          <a:ext cx="2731749" cy="1977994"/>
        </a:xfrm>
        <a:prstGeom prst="flowChartMagneticDisk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Хранилище данных</a:t>
          </a:r>
          <a:endParaRPr lang="ru-RU" sz="2400" b="1" kern="1200" dirty="0"/>
        </a:p>
      </dsp:txBody>
      <dsp:txXfrm>
        <a:off x="3002665" y="3171308"/>
        <a:ext cx="2731749" cy="988997"/>
      </dsp:txXfrm>
    </dsp:sp>
    <dsp:sp modelId="{5F02DB35-3F86-46B5-A216-A6E993DBF0E7}">
      <dsp:nvSpPr>
        <dsp:cNvPr id="0" name=""/>
        <dsp:cNvSpPr/>
      </dsp:nvSpPr>
      <dsp:spPr>
        <a:xfrm rot="10786845">
          <a:off x="1345036" y="3334749"/>
          <a:ext cx="1611343" cy="563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659C2-B485-4CF8-BC55-536F936601FA}">
      <dsp:nvSpPr>
        <dsp:cNvPr id="0" name=""/>
        <dsp:cNvSpPr/>
      </dsp:nvSpPr>
      <dsp:spPr>
        <a:xfrm>
          <a:off x="0" y="2906132"/>
          <a:ext cx="2606323" cy="1503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Официальный сайт РФ для размещения информации о размещении заказов </a:t>
          </a:r>
          <a:r>
            <a:rPr lang="en-US" sz="1800" kern="1200" dirty="0" smtClean="0"/>
            <a:t>www.zakupki.gov.ru</a:t>
          </a:r>
          <a:endParaRPr lang="ru-RU" sz="1800" kern="1200" dirty="0"/>
        </a:p>
      </dsp:txBody>
      <dsp:txXfrm>
        <a:off x="44029" y="2950161"/>
        <a:ext cx="2518265" cy="1415217"/>
      </dsp:txXfrm>
    </dsp:sp>
    <dsp:sp modelId="{671AD2C0-0DAC-4AB5-89A9-82FEF6C881B1}">
      <dsp:nvSpPr>
        <dsp:cNvPr id="0" name=""/>
        <dsp:cNvSpPr/>
      </dsp:nvSpPr>
      <dsp:spPr>
        <a:xfrm rot="12859793">
          <a:off x="1412679" y="1897732"/>
          <a:ext cx="2041920" cy="563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C5F715-3702-4199-8C8D-A1633CE674F3}">
      <dsp:nvSpPr>
        <dsp:cNvPr id="0" name=""/>
        <dsp:cNvSpPr/>
      </dsp:nvSpPr>
      <dsp:spPr>
        <a:xfrm>
          <a:off x="229366" y="852181"/>
          <a:ext cx="2722320" cy="1503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Региональные автоматизированные системы закупок</a:t>
          </a:r>
          <a:endParaRPr lang="ru-RU" sz="1800" kern="1200" dirty="0"/>
        </a:p>
      </dsp:txBody>
      <dsp:txXfrm>
        <a:off x="273395" y="896210"/>
        <a:ext cx="2634262" cy="1415217"/>
      </dsp:txXfrm>
    </dsp:sp>
    <dsp:sp modelId="{B0B31CF1-B319-4360-9E42-B57368C039C5}">
      <dsp:nvSpPr>
        <dsp:cNvPr id="0" name=""/>
        <dsp:cNvSpPr/>
      </dsp:nvSpPr>
      <dsp:spPr>
        <a:xfrm rot="16191712">
          <a:off x="3532828" y="1302286"/>
          <a:ext cx="1662181" cy="563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C2A237-48D7-4E27-BE22-3F8BA37C7020}">
      <dsp:nvSpPr>
        <dsp:cNvPr id="0" name=""/>
        <dsp:cNvSpPr/>
      </dsp:nvSpPr>
      <dsp:spPr>
        <a:xfrm>
          <a:off x="3078145" y="1424"/>
          <a:ext cx="2567538" cy="1503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Региональные автоматизированные системы планирования и исполнения бюджета</a:t>
          </a:r>
          <a:endParaRPr lang="ru-RU" sz="1800" kern="1200" dirty="0"/>
        </a:p>
      </dsp:txBody>
      <dsp:txXfrm>
        <a:off x="3122174" y="45453"/>
        <a:ext cx="2479480" cy="1415217"/>
      </dsp:txXfrm>
    </dsp:sp>
    <dsp:sp modelId="{352C636A-3998-4CA3-BE6C-E5AD7E2BCDF5}">
      <dsp:nvSpPr>
        <dsp:cNvPr id="0" name=""/>
        <dsp:cNvSpPr/>
      </dsp:nvSpPr>
      <dsp:spPr>
        <a:xfrm rot="19668383">
          <a:off x="5338124" y="1911774"/>
          <a:ext cx="2213886" cy="563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4EFBD-3EDC-42E8-B990-6A542BB9A789}">
      <dsp:nvSpPr>
        <dsp:cNvPr id="0" name=""/>
        <dsp:cNvSpPr/>
      </dsp:nvSpPr>
      <dsp:spPr>
        <a:xfrm>
          <a:off x="6016048" y="852241"/>
          <a:ext cx="2731546" cy="1503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Органы местного самоуправления</a:t>
          </a:r>
          <a:endParaRPr lang="ru-RU" sz="1800" kern="1200" dirty="0"/>
        </a:p>
      </dsp:txBody>
      <dsp:txXfrm>
        <a:off x="6060077" y="896270"/>
        <a:ext cx="2643488" cy="1415217"/>
      </dsp:txXfrm>
    </dsp:sp>
    <dsp:sp modelId="{16A41747-693E-4543-ABEF-F34172E2D9AC}">
      <dsp:nvSpPr>
        <dsp:cNvPr id="0" name=""/>
        <dsp:cNvSpPr/>
      </dsp:nvSpPr>
      <dsp:spPr>
        <a:xfrm rot="6078">
          <a:off x="5789268" y="3300310"/>
          <a:ext cx="1606723" cy="563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41DEB-C5CB-4CEA-85E2-0EE38988A763}">
      <dsp:nvSpPr>
        <dsp:cNvPr id="0" name=""/>
        <dsp:cNvSpPr/>
      </dsp:nvSpPr>
      <dsp:spPr>
        <a:xfrm>
          <a:off x="6114361" y="2805895"/>
          <a:ext cx="2639113" cy="1503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Органы исполнительной власти</a:t>
          </a:r>
          <a:endParaRPr lang="ru-RU" sz="1800" kern="1200" dirty="0"/>
        </a:p>
      </dsp:txBody>
      <dsp:txXfrm>
        <a:off x="6158390" y="2849924"/>
        <a:ext cx="2551055" cy="141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44" y="0"/>
            <a:ext cx="2945341" cy="49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80935"/>
            <a:ext cx="2945341" cy="4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44" y="9480935"/>
            <a:ext cx="2945341" cy="4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fld id="{8B42F492-D198-4C02-8B08-98BE5D3F7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7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44" y="0"/>
            <a:ext cx="2945341" cy="49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1" y="4742863"/>
            <a:ext cx="5435594" cy="449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80935"/>
            <a:ext cx="2945341" cy="4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9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44" y="9480935"/>
            <a:ext cx="2945341" cy="4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fld id="{D5DB580C-5264-4E4C-AC4F-24349CF9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26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B580C-5264-4E4C-AC4F-24349CF9D28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6EA31-4D96-4820-96B1-29379C8C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03629-41C9-43ED-9ADC-0CC6E2C4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60F8-81C9-454A-A85E-6F9C5CDDD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3CA2B-B230-4D88-A995-37B19B9BE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1A3C-B9CF-4BF7-84D0-FD70EAD5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B79A-9076-4FBB-9B5E-E70FB27BE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7463C-0F2F-4860-9BC3-36EDE1A79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2A7B-91CA-41F6-B6D3-4435EAB16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B4C4-1AA2-4208-A1B7-E7F6E21B1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977D-F3CB-4BE6-9738-60183A96D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4D36-D292-4EC3-B574-7009330AD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1B05C2C-B407-47DC-83A5-C7D2B7B22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on.zakaznso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monitoring.tomsk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monitoring.tomsk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monitoring.tomsk.gov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monitoring.tomsk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onitoring.tomsk.gov.ru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toring.admhmao.ru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monitoring.tomsk.gov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monitoring.admhmao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monitoring.admhma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toring.admhmao.ru/" TargetMode="External"/><Relationship Id="rId7" Type="http://schemas.openxmlformats.org/officeDocument/2006/relationships/hyperlink" Target="http://monitoring.tomsk.gov.ru/" TargetMode="External"/><Relationship Id="rId2" Type="http://schemas.openxmlformats.org/officeDocument/2006/relationships/hyperlink" Target="http://imon.zakazns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nitoring.lenreg.ru/" TargetMode="External"/><Relationship Id="rId5" Type="http://schemas.openxmlformats.org/officeDocument/2006/relationships/hyperlink" Target="http://khabkrai.ifinmon.ru/" TargetMode="External"/><Relationship Id="rId4" Type="http://schemas.openxmlformats.org/officeDocument/2006/relationships/hyperlink" Target="http://monitoring.yanao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0600" y="1498359"/>
            <a:ext cx="7858180" cy="3112265"/>
          </a:xfrm>
        </p:spPr>
        <p:txBody>
          <a:bodyPr/>
          <a:lstStyle/>
          <a:p>
            <a:r>
              <a:rPr lang="ru-RU" b="1" kern="1200" dirty="0">
                <a:solidFill>
                  <a:srgbClr val="076482"/>
                </a:solidFill>
              </a:rPr>
              <a:t>Информационная аналитическая система «Мониторинг закупок»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395" y="517524"/>
            <a:ext cx="8286809" cy="684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b="1" kern="1200" dirty="0" smtClean="0">
                <a:solidFill>
                  <a:srgbClr val="076583"/>
                </a:solidFill>
                <a:latin typeface="Arial" charset="0"/>
              </a:rPr>
              <a:t>Web</a:t>
            </a: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-портал аналитической отчетности</a:t>
            </a: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8462513" y="174759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974339"/>
            <a:ext cx="5921363" cy="57323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6134099" y="1063980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http://imon.zakaznso.ru/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13" y="1525730"/>
            <a:ext cx="2914650" cy="247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02" y="4100513"/>
            <a:ext cx="2952750" cy="24669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00" y="2439271"/>
            <a:ext cx="2943225" cy="2495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395" y="517524"/>
            <a:ext cx="8286809" cy="684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Общественное обсуждение закупок</a:t>
            </a: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8462513" y="174759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047750"/>
            <a:ext cx="5600700" cy="370268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02" y="1778043"/>
            <a:ext cx="5048250" cy="386833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Блок-схема: процесс 11"/>
          <p:cNvSpPr/>
          <p:nvPr/>
        </p:nvSpPr>
        <p:spPr bwMode="auto">
          <a:xfrm>
            <a:off x="466725" y="4248150"/>
            <a:ext cx="3381235" cy="235616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600" b="0" dirty="0" smtClean="0">
                <a:solidFill>
                  <a:schemeClr val="tx1"/>
                </a:solidFill>
                <a:latin typeface="Arial" charset="0"/>
              </a:rPr>
              <a:t>Для проведения общественного обсуждения закупок субъекта РФ на веб-портале размещен специальный модуль, позволяющий вести форумы с обсуждением закупок подлежащих обязательному общественному обсуждению в соответствии с 44-ФЗ.</a:t>
            </a:r>
          </a:p>
          <a:p>
            <a:endParaRPr lang="en-US" sz="1600" b="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5" y="715992"/>
            <a:ext cx="8423743" cy="3278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Приложение «</a:t>
            </a:r>
            <a:r>
              <a:rPr lang="ru-RU" sz="2200" b="1" kern="1200" dirty="0" err="1" smtClean="0">
                <a:solidFill>
                  <a:srgbClr val="076583"/>
                </a:solidFill>
                <a:latin typeface="Arial" charset="0"/>
              </a:rPr>
              <a:t>iМониторинг</a:t>
            </a: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» для мобильных устройств</a:t>
            </a:r>
            <a:endParaRPr lang="ru-RU" sz="2200" b="1" kern="1200" dirty="0" smtClean="0">
              <a:solidFill>
                <a:srgbClr val="076583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2" descr="http://www.sweetwater.com/images/items/1800/iPad2B64-x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16310" y="1721257"/>
            <a:ext cx="5600221" cy="42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14"/>
          <p:cNvSpPr txBox="1">
            <a:spLocks/>
          </p:cNvSpPr>
          <p:nvPr/>
        </p:nvSpPr>
        <p:spPr bwMode="auto">
          <a:xfrm>
            <a:off x="8462513" y="174759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7" y="1514475"/>
            <a:ext cx="4126059" cy="430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78" y="1571624"/>
            <a:ext cx="3414713" cy="455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69291"/>
            <a:ext cx="9144000" cy="4451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Анализ структуры и динамики государственного и муниципального заказа </a:t>
            </a:r>
            <a:r>
              <a:rPr lang="en-US" sz="2400" dirty="0">
                <a:hlinkClick r:id="rId2"/>
              </a:rPr>
              <a:t>http://monitoring.tomsk.gov.ru/</a:t>
            </a:r>
            <a:r>
              <a:rPr lang="ru-RU" sz="2400" dirty="0"/>
              <a:t/>
            </a:r>
            <a:br>
              <a:rPr lang="ru-RU" sz="2400" dirty="0"/>
            </a:b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sp>
        <p:nvSpPr>
          <p:cNvPr id="4" name="Номер слайда 14"/>
          <p:cNvSpPr txBox="1">
            <a:spLocks/>
          </p:cNvSpPr>
          <p:nvPr/>
        </p:nvSpPr>
        <p:spPr bwMode="auto">
          <a:xfrm>
            <a:off x="8462513" y="174759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50" y="1253332"/>
            <a:ext cx="7897889" cy="530939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роцесс 5"/>
          <p:cNvSpPr/>
          <p:nvPr/>
        </p:nvSpPr>
        <p:spPr bwMode="auto">
          <a:xfrm>
            <a:off x="2780606" y="5438777"/>
            <a:ext cx="5934076" cy="112394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0" dirty="0" smtClean="0"/>
              <a:t>Анализ структуры и динамики государственного и муниципального заказа по различным аналитическим признакам: по способам закупок, по видам продукции, по номенклатуре, по стадиям закупок, по заказчикам</a:t>
            </a:r>
            <a:endParaRPr lang="en-US" sz="1600" b="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1626" y="1857373"/>
            <a:ext cx="5825226" cy="2929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3300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791"/>
            <a:ext cx="9144000" cy="7646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Календарь и карта проводимых закупок</a:t>
            </a:r>
            <a:r>
              <a:rPr lang="en-US" sz="2000" dirty="0">
                <a:hlinkClick r:id="rId2"/>
              </a:rPr>
              <a:t> http://monitoring.tomsk.gov.ru/</a:t>
            </a: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sp>
        <p:nvSpPr>
          <p:cNvPr id="4" name="Номер слайда 14"/>
          <p:cNvSpPr txBox="1">
            <a:spLocks/>
          </p:cNvSpPr>
          <p:nvPr/>
        </p:nvSpPr>
        <p:spPr bwMode="auto">
          <a:xfrm>
            <a:off x="8462513" y="174759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707" y="1230753"/>
            <a:ext cx="7773093" cy="528109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9974" y="1479787"/>
            <a:ext cx="5534025" cy="294510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5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7841"/>
            <a:ext cx="9144000" cy="4451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Карточка заказчика </a:t>
            </a:r>
            <a:r>
              <a:rPr lang="en-US" sz="2400" dirty="0">
                <a:hlinkClick r:id="rId2"/>
              </a:rPr>
              <a:t>http://monitoring.tomsk.gov.ru/</a:t>
            </a: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sp>
        <p:nvSpPr>
          <p:cNvPr id="4" name="Номер слайда 14"/>
          <p:cNvSpPr txBox="1">
            <a:spLocks/>
          </p:cNvSpPr>
          <p:nvPr/>
        </p:nvSpPr>
        <p:spPr bwMode="auto">
          <a:xfrm>
            <a:off x="8462513" y="174759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0769" r="8863" b="1635"/>
          <a:stretch/>
        </p:blipFill>
        <p:spPr bwMode="auto">
          <a:xfrm>
            <a:off x="57150" y="1085851"/>
            <a:ext cx="7312941" cy="551497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процесс 7"/>
          <p:cNvSpPr/>
          <p:nvPr/>
        </p:nvSpPr>
        <p:spPr bwMode="auto">
          <a:xfrm>
            <a:off x="6681545" y="2171701"/>
            <a:ext cx="2285307" cy="29337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0" dirty="0" smtClean="0"/>
              <a:t>Анализ размещаемых закупок, заключенных контрактов, исполнения контрактов, оценка эффективности размещения заказа, выявление доли закупок у СПМ, определение поставщика лидера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7614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3405"/>
            <a:ext cx="9144000" cy="4451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Карточка поставщика</a:t>
            </a:r>
            <a:r>
              <a:rPr lang="en-US" sz="2000" dirty="0">
                <a:hlinkClick r:id="rId2"/>
              </a:rPr>
              <a:t> http://monitoring.tomsk.gov.ru/</a:t>
            </a:r>
            <a:r>
              <a:rPr lang="ru-RU" sz="2000" dirty="0"/>
              <a:t/>
            </a:r>
            <a:br>
              <a:rPr lang="ru-RU" sz="2000" dirty="0"/>
            </a:b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sp>
        <p:nvSpPr>
          <p:cNvPr id="4" name="Номер слайда 14"/>
          <p:cNvSpPr txBox="1">
            <a:spLocks/>
          </p:cNvSpPr>
          <p:nvPr/>
        </p:nvSpPr>
        <p:spPr bwMode="auto">
          <a:xfrm>
            <a:off x="8462513" y="174759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34326" r="25997" b="1444"/>
          <a:stretch/>
        </p:blipFill>
        <p:spPr bwMode="auto">
          <a:xfrm>
            <a:off x="142876" y="1019176"/>
            <a:ext cx="8088378" cy="55816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1469" r="5170" b="8723"/>
          <a:stretch/>
        </p:blipFill>
        <p:spPr bwMode="auto">
          <a:xfrm>
            <a:off x="2354320" y="2050909"/>
            <a:ext cx="6789680" cy="448324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процесс 7"/>
          <p:cNvSpPr/>
          <p:nvPr/>
        </p:nvSpPr>
        <p:spPr bwMode="auto">
          <a:xfrm>
            <a:off x="4752975" y="1514475"/>
            <a:ext cx="4295082" cy="176212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0" dirty="0"/>
              <a:t>Поиск в реестре поставщиков </a:t>
            </a:r>
            <a:r>
              <a:rPr lang="ru-RU" sz="1600" b="0" dirty="0" smtClean="0"/>
              <a:t>по </a:t>
            </a:r>
            <a:r>
              <a:rPr lang="ru-RU" sz="1600" b="0" dirty="0"/>
              <a:t>наименованию </a:t>
            </a:r>
            <a:r>
              <a:rPr lang="ru-RU" sz="1600" b="0" dirty="0" smtClean="0"/>
              <a:t>организации-поставщика и </a:t>
            </a:r>
            <a:r>
              <a:rPr lang="ru-RU" sz="1600" b="0" dirty="0"/>
              <a:t>по ИНН </a:t>
            </a:r>
            <a:r>
              <a:rPr lang="ru-RU" sz="1600" b="0" dirty="0" smtClean="0"/>
              <a:t>организации-поставщика. Анализ заключенных контрактов поставщиков. </a:t>
            </a:r>
          </a:p>
          <a:p>
            <a:pPr lvl="0"/>
            <a:r>
              <a:rPr lang="ru-RU" sz="1600" b="0" dirty="0" smtClean="0"/>
              <a:t>Сбор </a:t>
            </a:r>
            <a:r>
              <a:rPr lang="ru-RU" sz="1600" b="0" dirty="0"/>
              <a:t>аналитики по поставщикам, определение «популярности» поставщика в определенном регионе и у </a:t>
            </a:r>
            <a:r>
              <a:rPr lang="ru-RU" sz="1600" b="0" dirty="0" smtClean="0"/>
              <a:t>заказчика.</a:t>
            </a:r>
            <a:endParaRPr lang="ru-RU" sz="1600" b="0" dirty="0"/>
          </a:p>
          <a:p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6046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1137921"/>
            <a:ext cx="8239125" cy="550953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5941"/>
            <a:ext cx="9144000" cy="4451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Анализ закупаемой продукции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://monitoring.tomsk.gov.ru/</a:t>
            </a: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955" y="3143250"/>
            <a:ext cx="5904745" cy="32480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процесс 4"/>
          <p:cNvSpPr/>
          <p:nvPr/>
        </p:nvSpPr>
        <p:spPr bwMode="auto">
          <a:xfrm>
            <a:off x="6077327" y="1214121"/>
            <a:ext cx="2885005" cy="377697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0" dirty="0" smtClean="0"/>
              <a:t>Анализ структуры закупаемой продукции в разрезе номенклатуры, ОКДП и по укреплённой классификации продукции. Ведение </a:t>
            </a:r>
            <a:r>
              <a:rPr lang="ru-RU" sz="1600" b="0" dirty="0"/>
              <a:t>дополнительного справочника видов продукции и сопоставление кодов ОКДП с видами продукции для укрупненного анализа закупаемой продукции. Выделение поставщиков, поставляющих конкретный вид </a:t>
            </a:r>
            <a:r>
              <a:rPr lang="ru-RU" sz="1600" b="0" dirty="0" smtClean="0"/>
              <a:t>продукции.</a:t>
            </a:r>
            <a:endParaRPr lang="ru-RU" sz="1600" b="0" dirty="0"/>
          </a:p>
          <a:p>
            <a:endParaRPr lang="en-US" sz="1600" b="0" dirty="0"/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8334375" y="192012"/>
            <a:ext cx="597971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8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25" y="1343026"/>
            <a:ext cx="8582025" cy="517207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888341"/>
            <a:ext cx="8467725" cy="4451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Анализ закупок малого объема</a:t>
            </a:r>
            <a:b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</a:b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://www.monitoring.admhmao.ru</a:t>
            </a:r>
            <a:r>
              <a:rPr lang="en-US" sz="2400" dirty="0" smtClean="0">
                <a:hlinkClick r:id="rId3"/>
              </a:rPr>
              <a:t>/</a:t>
            </a: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sp>
        <p:nvSpPr>
          <p:cNvPr id="7" name="Блок-схема: процесс 6"/>
          <p:cNvSpPr/>
          <p:nvPr/>
        </p:nvSpPr>
        <p:spPr bwMode="auto">
          <a:xfrm>
            <a:off x="6400800" y="1800226"/>
            <a:ext cx="2561532" cy="300989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0" dirty="0" smtClean="0"/>
              <a:t>Анализ закупок малого объема в Ханты-Мансийском автономном округе на основе данных автоматизированной системы исполнения бюджета АС «Бюджет». Определение доли закупок малого объема в общем объеме закупок в разрезе заказчиков</a:t>
            </a:r>
            <a:endParaRPr lang="en-US" sz="1600" b="0" dirty="0"/>
          </a:p>
        </p:txBody>
      </p:sp>
      <p:sp>
        <p:nvSpPr>
          <p:cNvPr id="5" name="Номер слайда 14"/>
          <p:cNvSpPr txBox="1">
            <a:spLocks/>
          </p:cNvSpPr>
          <p:nvPr/>
        </p:nvSpPr>
        <p:spPr bwMode="auto">
          <a:xfrm>
            <a:off x="8334375" y="192012"/>
            <a:ext cx="597971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7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353119" y="394120"/>
            <a:ext cx="9515475" cy="74740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Анализ предоставления преимуществ </a:t>
            </a:r>
            <a:r>
              <a:rPr lang="en-US" sz="2400" dirty="0">
                <a:hlinkClick r:id="rId2"/>
              </a:rPr>
              <a:t>http://monitoring.tomsk.gov.ru/</a:t>
            </a: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656" y="1110925"/>
            <a:ext cx="8896350" cy="549942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Номер слайда 14"/>
          <p:cNvSpPr txBox="1">
            <a:spLocks/>
          </p:cNvSpPr>
          <p:nvPr/>
        </p:nvSpPr>
        <p:spPr bwMode="auto">
          <a:xfrm>
            <a:off x="8334375" y="192012"/>
            <a:ext cx="597971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5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8416" y="923924"/>
            <a:ext cx="8420130" cy="561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>
                <a:solidFill>
                  <a:srgbClr val="076583"/>
                </a:solidFill>
              </a:rPr>
              <a:t>ИАС «Мониторинг закупок» </a:t>
            </a:r>
            <a:r>
              <a:rPr lang="ru-RU" sz="2200" b="1" kern="1200" dirty="0" smtClean="0">
                <a:solidFill>
                  <a:srgbClr val="076583"/>
                </a:solidFill>
              </a:rPr>
              <a:t>обеспечивает анализ </a:t>
            </a:r>
            <a:r>
              <a:rPr lang="ru-RU" sz="2200" b="1" kern="1200" dirty="0">
                <a:solidFill>
                  <a:srgbClr val="076583"/>
                </a:solidFill>
              </a:rPr>
              <a:t>государственных и муниципальных закупок в рамках существующего </a:t>
            </a:r>
            <a:r>
              <a:rPr lang="ru-RU" sz="2200" b="1" kern="1200" dirty="0" smtClean="0">
                <a:solidFill>
                  <a:srgbClr val="076583"/>
                </a:solidFill>
              </a:rPr>
              <a:t>законодательства</a:t>
            </a:r>
            <a:endParaRPr lang="ru-RU" sz="2200" b="1" kern="1200" dirty="0">
              <a:solidFill>
                <a:srgbClr val="076583"/>
              </a:solidFill>
            </a:endParaRPr>
          </a:p>
        </p:txBody>
      </p:sp>
      <p:sp>
        <p:nvSpPr>
          <p:cNvPr id="23" name="Номер слайда 14"/>
          <p:cNvSpPr txBox="1">
            <a:spLocks/>
          </p:cNvSpPr>
          <p:nvPr/>
        </p:nvSpPr>
        <p:spPr bwMode="auto">
          <a:xfrm>
            <a:off x="8548298" y="192012"/>
            <a:ext cx="38404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6723327"/>
              </p:ext>
            </p:extLst>
          </p:nvPr>
        </p:nvGraphicFramePr>
        <p:xfrm>
          <a:off x="200025" y="1244598"/>
          <a:ext cx="8540297" cy="5232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660" y="733243"/>
            <a:ext cx="8755812" cy="5520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Определение 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скрытых </a:t>
            </a: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закупок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</a:br>
            <a:endParaRPr lang="ru-RU" sz="2200" b="1" kern="1200" dirty="0" smtClean="0">
              <a:solidFill>
                <a:srgbClr val="07658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26"/>
          <p:cNvSpPr txBox="1"/>
          <p:nvPr/>
        </p:nvSpPr>
        <p:spPr>
          <a:xfrm>
            <a:off x="3591510" y="1636860"/>
            <a:ext cx="20495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Информационная аналитическая система «Аналитический центр Краснодарского края»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 bwMode="auto">
          <a:xfrm>
            <a:off x="8462513" y="183385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40" y="1184660"/>
            <a:ext cx="8975258" cy="41052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процесс 8"/>
          <p:cNvSpPr/>
          <p:nvPr/>
        </p:nvSpPr>
        <p:spPr bwMode="auto">
          <a:xfrm>
            <a:off x="942975" y="5419724"/>
            <a:ext cx="7258049" cy="1123951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0" dirty="0" smtClean="0"/>
              <a:t>Выявление </a:t>
            </a:r>
            <a:r>
              <a:rPr lang="ru-RU" sz="1600" b="0" dirty="0"/>
              <a:t>орфографических неточностей, указанных в наименованиях закупок. Например, использование латиницы, цифр вместо букв, а также лишние пробелы и знаки препинания, «неговорящие названия» («запрос котировок», «открытый конкурс» и т.д.)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5946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362" y="885643"/>
            <a:ext cx="8755812" cy="5520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Расчет 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законодательно установленных сроков публикации планов-графиков, закупок, протоколов и контрактов и поиск несоответствующих </a:t>
            </a: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дат</a:t>
            </a:r>
            <a:endParaRPr lang="ru-RU" sz="2200" b="1" kern="1200" dirty="0">
              <a:solidFill>
                <a:srgbClr val="07658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26"/>
          <p:cNvSpPr txBox="1"/>
          <p:nvPr/>
        </p:nvSpPr>
        <p:spPr>
          <a:xfrm>
            <a:off x="3591510" y="1636860"/>
            <a:ext cx="20495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Информационная аналитическая система «Аналитический центр Краснодарского края»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 bwMode="auto">
          <a:xfrm>
            <a:off x="8462513" y="183385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065" y="1612937"/>
            <a:ext cx="8796787" cy="50291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9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660" y="799918"/>
            <a:ext cx="8755812" cy="5520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Контроль 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закупок заказчиков, размещаемых через уполномоченный </a:t>
            </a: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орган. 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</a:rPr>
              <a:t>Выявление нарушений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</a:br>
            <a:endParaRPr lang="ru-RU" sz="2200" b="1" kern="1200" dirty="0" smtClean="0">
              <a:solidFill>
                <a:srgbClr val="07658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 bwMode="auto">
          <a:xfrm>
            <a:off x="8462513" y="183385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546" y="1304924"/>
            <a:ext cx="8744305" cy="52292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9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40" y="809443"/>
            <a:ext cx="8755812" cy="5520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Определение 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подведомственности </a:t>
            </a: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организаций-заказчиков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</a:br>
            <a:endParaRPr lang="ru-RU" sz="2200" b="1" kern="1200" dirty="0" smtClean="0">
              <a:solidFill>
                <a:srgbClr val="07658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 bwMode="auto">
          <a:xfrm>
            <a:off x="8462513" y="183385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350" y="1259710"/>
            <a:ext cx="6238875" cy="536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9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40" y="866593"/>
            <a:ext cx="8755812" cy="5520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Выявление нарушений при заключении контрактов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</a:br>
            <a:endParaRPr lang="ru-RU" sz="2200" b="1" kern="1200" dirty="0" smtClean="0">
              <a:solidFill>
                <a:srgbClr val="07658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 bwMode="auto">
          <a:xfrm>
            <a:off x="8462513" y="183385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904" y="1428748"/>
            <a:ext cx="8808948" cy="49053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300" y="1121297"/>
            <a:ext cx="8091245" cy="559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40" y="544529"/>
            <a:ext cx="8755812" cy="7032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Определение 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несостоявшихся торгов по результатам анализа количество допущенных заявок участников в </a:t>
            </a: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протоколах 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закупок</a:t>
            </a:r>
            <a:endParaRPr lang="ru-RU" sz="2200" b="1" kern="1200" dirty="0" smtClean="0">
              <a:solidFill>
                <a:srgbClr val="07658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 bwMode="auto">
          <a:xfrm>
            <a:off x="8462513" y="183385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8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1166"/>
            <a:ext cx="9144000" cy="7073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Сравнение субъектов РФ по объемам размещения государственного заказа </a:t>
            </a:r>
            <a:r>
              <a:rPr lang="en-US" sz="2000" dirty="0" smtClean="0">
                <a:hlinkClick r:id="rId2"/>
              </a:rPr>
              <a:t>monitoring.admhmao.ru</a:t>
            </a:r>
            <a:r>
              <a:rPr lang="en-US" sz="2000" dirty="0">
                <a:hlinkClick r:id="rId2"/>
              </a:rPr>
              <a:t>/</a:t>
            </a: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sp>
        <p:nvSpPr>
          <p:cNvPr id="4" name="Номер слайда 14"/>
          <p:cNvSpPr txBox="1">
            <a:spLocks/>
          </p:cNvSpPr>
          <p:nvPr/>
        </p:nvSpPr>
        <p:spPr bwMode="auto">
          <a:xfrm>
            <a:off x="8462513" y="174759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2064" y="1343024"/>
            <a:ext cx="7063236" cy="524805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1" y="692809"/>
            <a:ext cx="9144000" cy="7073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Экономическая оценка 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</a:rPr>
              <a:t>эффективности размещения заказов Ханты-Мансийского автономного округа - </a:t>
            </a: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Югры</a:t>
            </a:r>
            <a:r>
              <a:rPr lang="en-US" sz="2000" dirty="0">
                <a:hlinkClick r:id="rId2"/>
              </a:rPr>
              <a:t> http://www.monitoring.admhmao.ru/</a:t>
            </a: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sp>
        <p:nvSpPr>
          <p:cNvPr id="4" name="Номер слайда 14"/>
          <p:cNvSpPr txBox="1">
            <a:spLocks/>
          </p:cNvSpPr>
          <p:nvPr/>
        </p:nvSpPr>
        <p:spPr bwMode="auto">
          <a:xfrm>
            <a:off x="8462513" y="174759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50" y="1447802"/>
            <a:ext cx="5350584" cy="91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2219324"/>
            <a:ext cx="6553200" cy="450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процесс 6"/>
          <p:cNvSpPr/>
          <p:nvPr/>
        </p:nvSpPr>
        <p:spPr bwMode="auto">
          <a:xfrm>
            <a:off x="6305550" y="1866900"/>
            <a:ext cx="2838450" cy="44958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0" dirty="0"/>
              <a:t>Расчет показателей эффективности закупочной деятельности в Ханты-Мансийском автономном округе – Югры в разрезе ГРБС на основании Порядка проведения мониторинга эффективности процессов прогнозирования, планирования, размещения заказов, исполнения государственных контрактов (гражданско-правовых договоров бюджетных учреждений) Ханты-Мансийского автономного округа – Югры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660" y="733243"/>
            <a:ext cx="8755812" cy="5520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Мониторинг в разрезе КБК и Государственных программ</a:t>
            </a: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 bwMode="auto">
          <a:xfrm>
            <a:off x="8462513" y="183385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585" y="1281113"/>
            <a:ext cx="7806790" cy="524438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05094"/>
              </p:ext>
            </p:extLst>
          </p:nvPr>
        </p:nvGraphicFramePr>
        <p:xfrm>
          <a:off x="619125" y="2898708"/>
          <a:ext cx="8524875" cy="3297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557"/>
                <a:gridCol w="742913"/>
                <a:gridCol w="643557"/>
                <a:gridCol w="643557"/>
                <a:gridCol w="643557"/>
                <a:gridCol w="560008"/>
                <a:gridCol w="560008"/>
                <a:gridCol w="560008"/>
                <a:gridCol w="560008"/>
                <a:gridCol w="560572"/>
                <a:gridCol w="643557"/>
                <a:gridCol w="643557"/>
                <a:gridCol w="560008"/>
                <a:gridCol w="560008"/>
              </a:tblGrid>
              <a:tr h="5815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63988" marR="6398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 расходов</a:t>
                      </a:r>
                    </a:p>
                  </a:txBody>
                  <a:tcPr marL="63988" marR="63988" marT="0" marB="0" anchor="ctr"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конкурсных процедур,                        проведенных в 2013 году за счет средств 2014 года</a:t>
                      </a:r>
                    </a:p>
                  </a:txBody>
                  <a:tcPr marL="63988" marR="639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конкурсных процедур                      отчетного месяца 2014 года</a:t>
                      </a:r>
                    </a:p>
                  </a:txBody>
                  <a:tcPr marL="63988" marR="639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Результаты конкурсных процедур                           2014 года (нарастающим итогом с начала года)</a:t>
                      </a:r>
                    </a:p>
                  </a:txBody>
                  <a:tcPr marL="63988" marR="639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конкурсных процедур                               Всего (за счет средств 2014 года)</a:t>
                      </a:r>
                    </a:p>
                  </a:txBody>
                  <a:tcPr marL="63988" marR="639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7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начальная (максимальная) цена контрактов, поданных заказчиком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сумма фактически заключенных контрактов*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экономия бюджетных средств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начальная (максимальная) цена контрактов, поданных заказчиком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сумма фактически заключенных контрактов*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экономия бюджетных средств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начальная (максимальная) цена контрактов, поданных заказчиком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сумма фактически заключенных контрактов*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экономия бюджетных средств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начальная (максимальная) цена контрактов, поданных заказчиком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сумма фактически заключенных контрактов*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экономия бюджетных средств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/>
                </a:tc>
              </a:tr>
              <a:tr h="179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D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E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G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H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J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K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L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M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T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U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V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</a:tr>
              <a:tr h="538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ГРБС</a:t>
                      </a:r>
                      <a:endParaRPr lang="ru-RU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</a:tr>
              <a:tr h="384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КБК</a:t>
                      </a:r>
                      <a:endParaRPr lang="ru-RU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</a:tr>
              <a:tr h="3848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endParaRPr lang="ru-RU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lang="ru-RU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88" marR="63988" marT="0" marB="0" anchor="ctr"/>
                </a:tc>
              </a:tr>
            </a:tbl>
          </a:graphicData>
        </a:graphic>
      </p:graphicFrame>
      <p:sp>
        <p:nvSpPr>
          <p:cNvPr id="19" name="Блок-схема: процесс 18"/>
          <p:cNvSpPr/>
          <p:nvPr/>
        </p:nvSpPr>
        <p:spPr bwMode="auto">
          <a:xfrm>
            <a:off x="4613926" y="1428751"/>
            <a:ext cx="4448175" cy="135255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600" b="0" dirty="0" smtClean="0"/>
              <a:t>Планируется разработка аналитических отчетов отображающих расходы на закупки в разрезе бюджетной классификации, а также в разрезе мероприятий государственных программ субъектов РФ.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8228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7586"/>
            <a:ext cx="9144000" cy="7073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Расширенная информация о поставщиках из ЕГРЮЛ и ЕГРИП</a:t>
            </a: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sp>
        <p:nvSpPr>
          <p:cNvPr id="4" name="Номер слайда 14"/>
          <p:cNvSpPr txBox="1">
            <a:spLocks/>
          </p:cNvSpPr>
          <p:nvPr/>
        </p:nvSpPr>
        <p:spPr bwMode="auto">
          <a:xfrm>
            <a:off x="8462513" y="174759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Блок-схема: процесс 4"/>
          <p:cNvSpPr/>
          <p:nvPr/>
        </p:nvSpPr>
        <p:spPr bwMode="auto">
          <a:xfrm>
            <a:off x="339159" y="1343025"/>
            <a:ext cx="5817731" cy="4848226"/>
          </a:xfrm>
          <a:prstGeom prst="flowChartProcess">
            <a:avLst/>
          </a:prstGeom>
          <a:solidFill>
            <a:srgbClr val="33CCFF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1200" dirty="0">
                <a:solidFill>
                  <a:schemeClr val="bg1"/>
                </a:solidFill>
              </a:rPr>
              <a:t>	</a:t>
            </a:r>
            <a:endParaRPr lang="ru-RU" sz="1200" dirty="0" smtClean="0">
              <a:solidFill>
                <a:schemeClr val="bg1"/>
              </a:solidFill>
            </a:endParaRPr>
          </a:p>
          <a:p>
            <a:pPr marL="171450" lvl="0" indent="-171450" algn="l"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Наименование	</a:t>
            </a:r>
          </a:p>
          <a:p>
            <a:pPr marL="171450" lvl="0" indent="-171450" algn="l"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Полное наименование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Сокращенное наименование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ИНН	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КПП	</a:t>
            </a:r>
          </a:p>
          <a:p>
            <a:pPr marL="171450" indent="-171450" algn="l"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Адрес (место нахождения) </a:t>
            </a:r>
            <a:r>
              <a:rPr lang="ru-RU" sz="1200" dirty="0" smtClean="0">
                <a:solidFill>
                  <a:schemeClr val="bg1"/>
                </a:solidFill>
              </a:rPr>
              <a:t>Сведения об основном виде деятельности (ОКВЭД ОК 029-2001 КДЕС Ред.1)	</a:t>
            </a:r>
          </a:p>
          <a:p>
            <a:pPr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ОГРН</a:t>
            </a:r>
            <a:r>
              <a:rPr lang="ru-RU" sz="1200" dirty="0">
                <a:solidFill>
                  <a:schemeClr val="bg1"/>
                </a:solidFill>
              </a:rPr>
              <a:t>	</a:t>
            </a:r>
          </a:p>
          <a:p>
            <a:pPr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Сведения </a:t>
            </a:r>
            <a:r>
              <a:rPr lang="ru-RU" sz="1200" dirty="0">
                <a:solidFill>
                  <a:schemeClr val="bg1"/>
                </a:solidFill>
              </a:rPr>
              <a:t>о лице, имеющем право без доверенности действовать от имени юридического лица	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Сведения </a:t>
            </a:r>
            <a:r>
              <a:rPr lang="ru-RU" sz="1200" dirty="0">
                <a:solidFill>
                  <a:schemeClr val="bg1"/>
                </a:solidFill>
              </a:rPr>
              <a:t>об учредителях (участниках) юридического </a:t>
            </a:r>
            <a:r>
              <a:rPr lang="ru-RU" sz="1200" dirty="0" smtClean="0">
                <a:solidFill>
                  <a:schemeClr val="bg1"/>
                </a:solidFill>
              </a:rPr>
              <a:t>лица</a:t>
            </a:r>
            <a:endParaRPr lang="ru-RU" sz="1200" dirty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Сведения </a:t>
            </a:r>
            <a:r>
              <a:rPr lang="ru-RU" sz="1200" dirty="0">
                <a:solidFill>
                  <a:schemeClr val="bg1"/>
                </a:solidFill>
              </a:rPr>
              <a:t>о дополнительных видах деятельности (ОКВЭД ОК 029-2001 КДЕС Ред.1</a:t>
            </a:r>
            <a:r>
              <a:rPr lang="ru-RU" sz="1200" dirty="0" smtClean="0">
                <a:solidFill>
                  <a:schemeClr val="bg1"/>
                </a:solidFill>
              </a:rPr>
              <a:t>)</a:t>
            </a:r>
            <a:endParaRPr lang="ru-RU" sz="1200" dirty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Сведения </a:t>
            </a: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лицензиях</a:t>
            </a:r>
          </a:p>
          <a:p>
            <a:pPr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Филиалы</a:t>
            </a:r>
          </a:p>
          <a:p>
            <a:pPr lvl="1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Наименование</a:t>
            </a:r>
            <a:endParaRPr lang="ru-RU" sz="1200" dirty="0">
              <a:solidFill>
                <a:schemeClr val="bg1"/>
              </a:solidFill>
            </a:endParaRPr>
          </a:p>
          <a:p>
            <a:pPr lvl="1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Почтовый </a:t>
            </a:r>
            <a:r>
              <a:rPr lang="ru-RU" sz="1200" dirty="0">
                <a:solidFill>
                  <a:schemeClr val="bg1"/>
                </a:solidFill>
              </a:rPr>
              <a:t>индекс</a:t>
            </a:r>
          </a:p>
          <a:p>
            <a:pPr lvl="1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Субъект </a:t>
            </a:r>
            <a:r>
              <a:rPr lang="ru-RU" sz="1200" dirty="0">
                <a:solidFill>
                  <a:schemeClr val="bg1"/>
                </a:solidFill>
              </a:rPr>
              <a:t>РФ</a:t>
            </a:r>
          </a:p>
          <a:p>
            <a:pPr lvl="1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Район </a:t>
            </a:r>
            <a:r>
              <a:rPr lang="ru-RU" sz="1200" dirty="0">
                <a:solidFill>
                  <a:schemeClr val="bg1"/>
                </a:solidFill>
              </a:rPr>
              <a:t>(улус и т.п.)</a:t>
            </a:r>
          </a:p>
          <a:p>
            <a:pPr lvl="1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Населенный </a:t>
            </a:r>
            <a:r>
              <a:rPr lang="ru-RU" sz="1200" dirty="0">
                <a:solidFill>
                  <a:schemeClr val="bg1"/>
                </a:solidFill>
              </a:rPr>
              <a:t>пункт (село и т.п.)</a:t>
            </a:r>
          </a:p>
          <a:p>
            <a:pPr lvl="1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Офис </a:t>
            </a:r>
            <a:r>
              <a:rPr lang="ru-RU" sz="1200" dirty="0">
                <a:solidFill>
                  <a:schemeClr val="bg1"/>
                </a:solidFill>
              </a:rPr>
              <a:t>(квартира и т.п.)</a:t>
            </a:r>
          </a:p>
          <a:p>
            <a:pPr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Сведения </a:t>
            </a: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err="1" smtClean="0">
                <a:solidFill>
                  <a:schemeClr val="bg1"/>
                </a:solidFill>
              </a:rPr>
              <a:t>правопредшественнике</a:t>
            </a:r>
            <a:r>
              <a:rPr lang="ru-RU" sz="1200" dirty="0">
                <a:solidFill>
                  <a:schemeClr val="bg1"/>
                </a:solidFill>
              </a:rPr>
              <a:t>	</a:t>
            </a:r>
            <a:endParaRPr lang="ru-RU" sz="1200" dirty="0" smtClean="0">
              <a:solidFill>
                <a:schemeClr val="bg1"/>
              </a:solidFill>
            </a:endParaRPr>
          </a:p>
          <a:p>
            <a:pPr lvl="1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ОГРН</a:t>
            </a:r>
            <a:endParaRPr lang="ru-RU" sz="1200" dirty="0">
              <a:solidFill>
                <a:schemeClr val="bg1"/>
              </a:solidFill>
            </a:endParaRPr>
          </a:p>
          <a:p>
            <a:pPr lvl="1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ИНН</a:t>
            </a:r>
            <a:endParaRPr lang="ru-RU" sz="1200" dirty="0">
              <a:solidFill>
                <a:schemeClr val="bg1"/>
              </a:solidFill>
            </a:endParaRPr>
          </a:p>
          <a:p>
            <a:pPr lvl="1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Полное </a:t>
            </a:r>
            <a:r>
              <a:rPr lang="ru-RU" sz="1200" dirty="0">
                <a:solidFill>
                  <a:schemeClr val="bg1"/>
                </a:solidFill>
              </a:rPr>
              <a:t>наименование</a:t>
            </a:r>
          </a:p>
          <a:p>
            <a:pPr algn="l">
              <a:buFont typeface="Wingdings" pitchFamily="2" charset="2"/>
              <a:buChar char="ü"/>
            </a:pPr>
            <a:endParaRPr lang="ru-RU" sz="12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ü"/>
            </a:pP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 bwMode="auto">
          <a:xfrm>
            <a:off x="5867400" y="1238251"/>
            <a:ext cx="3060659" cy="540543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0" dirty="0" smtClean="0"/>
              <a:t>Возможна загрузка дополнительной информации об участниках закупок через электронный </a:t>
            </a:r>
            <a:r>
              <a:rPr lang="ru-RU" sz="1600" b="0" dirty="0"/>
              <a:t>сервис </a:t>
            </a:r>
            <a:r>
              <a:rPr lang="ru-RU" sz="1600" b="0" dirty="0" smtClean="0"/>
              <a:t>предоставления </a:t>
            </a:r>
            <a:r>
              <a:rPr lang="ru-RU" sz="1600" b="0" dirty="0"/>
              <a:t>кратких сведений и/или выписки из ЕГРЮЛ/ЕГРИП по запросу органов государственной </a:t>
            </a:r>
            <a:r>
              <a:rPr lang="ru-RU" sz="1600" b="0" dirty="0" smtClean="0"/>
              <a:t>власти, в </a:t>
            </a:r>
            <a:r>
              <a:rPr lang="ru-RU" sz="1600" b="0" dirty="0"/>
              <a:t>соответствии с п. 48 Приказа Министерства связи и массовых коммуникаций Российской Федерации от 27 декабря 2010 г. № 190 «Об утверждении технических требований к взаимодействию информационных систем </a:t>
            </a:r>
            <a:r>
              <a:rPr lang="ru-RU" sz="1600" b="0" dirty="0" smtClean="0"/>
              <a:t>в единой системе межведомственного электронного взаимодействия»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8046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5" y="733424"/>
            <a:ext cx="8420130" cy="561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>
                <a:solidFill>
                  <a:srgbClr val="076583"/>
                </a:solidFill>
              </a:rPr>
              <a:t>ИАС «Мониторинг закупок»: мониторинг и анализ государственного и муниципального заказа  </a:t>
            </a:r>
          </a:p>
        </p:txBody>
      </p:sp>
      <p:sp>
        <p:nvSpPr>
          <p:cNvPr id="23" name="Номер слайда 14"/>
          <p:cNvSpPr txBox="1">
            <a:spLocks/>
          </p:cNvSpPr>
          <p:nvPr/>
        </p:nvSpPr>
        <p:spPr bwMode="auto">
          <a:xfrm>
            <a:off x="8548298" y="192012"/>
            <a:ext cx="38404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 descr="C:\Users\yuliana.KRISTA2\Desktop\Мусорка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70"/>
            <a:ext cx="9144000" cy="58197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9775" y="1333470"/>
            <a:ext cx="84406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1600" b="0" dirty="0" smtClean="0"/>
              <a:t>Мониторинг </a:t>
            </a:r>
            <a:r>
              <a:rPr lang="ru-RU" sz="1600" b="0" dirty="0"/>
              <a:t>и анализ исполнения </a:t>
            </a:r>
            <a:r>
              <a:rPr lang="ru-RU" sz="1600" b="0" dirty="0" smtClean="0"/>
              <a:t>контрактов;</a:t>
            </a:r>
          </a:p>
          <a:p>
            <a:pPr lvl="0" algn="l"/>
            <a:endParaRPr lang="ru-RU" sz="1600" b="0" dirty="0" smtClean="0"/>
          </a:p>
          <a:p>
            <a:pPr lvl="0" algn="l"/>
            <a:r>
              <a:rPr lang="ru-RU" sz="1600" b="0" dirty="0" smtClean="0"/>
              <a:t>Мониторинг выполнения </a:t>
            </a:r>
            <a:r>
              <a:rPr lang="ru-RU" sz="1600" b="0" dirty="0"/>
              <a:t>плана размещения заявок; </a:t>
            </a:r>
            <a:endParaRPr lang="ru-RU" sz="1600" b="0" dirty="0" smtClean="0"/>
          </a:p>
          <a:p>
            <a:pPr lvl="0" algn="l"/>
            <a:endParaRPr lang="ru-RU" sz="1600" b="0" dirty="0" smtClean="0"/>
          </a:p>
          <a:p>
            <a:pPr lvl="0" algn="l"/>
            <a:r>
              <a:rPr lang="ru-RU" sz="1600" b="0" dirty="0"/>
              <a:t>О</a:t>
            </a:r>
            <a:r>
              <a:rPr lang="ru-RU" sz="1600" b="0" dirty="0" smtClean="0"/>
              <a:t>ценка </a:t>
            </a:r>
            <a:r>
              <a:rPr lang="ru-RU" sz="1600" b="0" dirty="0"/>
              <a:t>эффективности размещения </a:t>
            </a:r>
            <a:r>
              <a:rPr lang="ru-RU" sz="1600" b="0" dirty="0" smtClean="0"/>
              <a:t>заказов;</a:t>
            </a:r>
          </a:p>
          <a:p>
            <a:pPr lvl="0" algn="l"/>
            <a:endParaRPr lang="ru-RU" sz="1600" b="0" dirty="0" smtClean="0"/>
          </a:p>
          <a:p>
            <a:pPr lvl="0" algn="l"/>
            <a:r>
              <a:rPr lang="ru-RU" sz="1600" b="0" dirty="0"/>
              <a:t>К</a:t>
            </a:r>
            <a:r>
              <a:rPr lang="ru-RU" sz="1600" b="0" dirty="0" smtClean="0"/>
              <a:t>онтроль </a:t>
            </a:r>
            <a:r>
              <a:rPr lang="ru-RU" sz="1600" b="0" dirty="0"/>
              <a:t>государственных и муниципальных </a:t>
            </a:r>
            <a:r>
              <a:rPr lang="ru-RU" sz="1600" b="0" dirty="0" smtClean="0"/>
              <a:t>закупок;</a:t>
            </a:r>
          </a:p>
          <a:p>
            <a:pPr lvl="0" algn="l"/>
            <a:endParaRPr lang="ru-RU" sz="1600" b="0" dirty="0" smtClean="0"/>
          </a:p>
          <a:p>
            <a:pPr lvl="0" algn="l"/>
            <a:r>
              <a:rPr lang="ru-RU" sz="1600" b="0" dirty="0" smtClean="0"/>
              <a:t>Анализ </a:t>
            </a:r>
            <a:r>
              <a:rPr lang="ru-RU" sz="1600" b="0" dirty="0"/>
              <a:t>заказчиков, топ крупных заказчиков, карточка </a:t>
            </a:r>
            <a:r>
              <a:rPr lang="ru-RU" sz="1600" b="0" dirty="0" smtClean="0"/>
              <a:t>заказчика;</a:t>
            </a:r>
          </a:p>
          <a:p>
            <a:pPr lvl="0" algn="l"/>
            <a:endParaRPr lang="ru-RU" sz="1600" b="0" dirty="0" smtClean="0"/>
          </a:p>
          <a:p>
            <a:pPr lvl="0" algn="l"/>
            <a:r>
              <a:rPr lang="ru-RU" sz="1600" b="0" dirty="0" smtClean="0"/>
              <a:t>Анализ </a:t>
            </a:r>
            <a:r>
              <a:rPr lang="ru-RU" sz="1600" b="0" dirty="0"/>
              <a:t>поставщиков, топ крупных поставщиков, карточка крупных поставщиков</a:t>
            </a:r>
            <a:r>
              <a:rPr lang="ru-RU" sz="1600" b="0" dirty="0" smtClean="0"/>
              <a:t>;</a:t>
            </a:r>
          </a:p>
          <a:p>
            <a:pPr lvl="0" algn="l"/>
            <a:endParaRPr lang="ru-RU" sz="1600" b="0" dirty="0" smtClean="0"/>
          </a:p>
          <a:p>
            <a:pPr lvl="0" algn="l"/>
            <a:r>
              <a:rPr lang="ru-RU" sz="1600" b="0" dirty="0" smtClean="0">
                <a:solidFill>
                  <a:schemeClr val="bg1"/>
                </a:solidFill>
              </a:rPr>
              <a:t>Анализ основных параметров </a:t>
            </a:r>
            <a:r>
              <a:rPr lang="ru-RU" sz="1600" b="0" dirty="0">
                <a:solidFill>
                  <a:schemeClr val="bg1"/>
                </a:solidFill>
              </a:rPr>
              <a:t>предложений поставщиков</a:t>
            </a:r>
            <a:r>
              <a:rPr lang="ru-RU" sz="1600" b="0" dirty="0" smtClean="0">
                <a:solidFill>
                  <a:schemeClr val="bg1"/>
                </a:solidFill>
              </a:rPr>
              <a:t>;</a:t>
            </a:r>
            <a:endParaRPr lang="ru-RU" sz="1600" b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329" y="4742715"/>
            <a:ext cx="84640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>
                <a:solidFill>
                  <a:schemeClr val="bg1"/>
                </a:solidFill>
              </a:rPr>
              <a:t>Оценка экономии </a:t>
            </a:r>
            <a:r>
              <a:rPr lang="ru-RU" sz="1600" b="0" dirty="0">
                <a:solidFill>
                  <a:schemeClr val="bg1"/>
                </a:solidFill>
              </a:rPr>
              <a:t>бюджетных средств;</a:t>
            </a:r>
          </a:p>
          <a:p>
            <a:pPr algn="l"/>
            <a:endParaRPr lang="ru-RU" sz="1600" b="0" dirty="0" smtClean="0">
              <a:solidFill>
                <a:schemeClr val="bg1"/>
              </a:solidFill>
            </a:endParaRPr>
          </a:p>
          <a:p>
            <a:pPr algn="l"/>
            <a:r>
              <a:rPr lang="ru-RU" sz="1600" b="0" dirty="0" smtClean="0">
                <a:solidFill>
                  <a:schemeClr val="bg1"/>
                </a:solidFill>
              </a:rPr>
              <a:t>Мониторинг </a:t>
            </a:r>
            <a:r>
              <a:rPr lang="ru-RU" sz="1600" b="0" dirty="0">
                <a:solidFill>
                  <a:schemeClr val="bg1"/>
                </a:solidFill>
              </a:rPr>
              <a:t>и анализ закупочных цен;</a:t>
            </a:r>
          </a:p>
          <a:p>
            <a:pPr algn="l"/>
            <a:endParaRPr lang="ru-RU" sz="1600" b="0" dirty="0" smtClean="0">
              <a:solidFill>
                <a:schemeClr val="bg1"/>
              </a:solidFill>
            </a:endParaRPr>
          </a:p>
          <a:p>
            <a:pPr algn="l"/>
            <a:r>
              <a:rPr lang="ru-RU" sz="1600" b="0" dirty="0" smtClean="0">
                <a:solidFill>
                  <a:schemeClr val="bg1"/>
                </a:solidFill>
              </a:rPr>
              <a:t>Анализ структуры </a:t>
            </a:r>
            <a:r>
              <a:rPr lang="ru-RU" sz="1600" b="0" dirty="0">
                <a:solidFill>
                  <a:schemeClr val="bg1"/>
                </a:solidFill>
              </a:rPr>
              <a:t>размещения государственного и муниципального заказа;</a:t>
            </a:r>
          </a:p>
          <a:p>
            <a:pPr algn="l"/>
            <a:endParaRPr lang="ru-RU" sz="1600" b="0" dirty="0" smtClean="0">
              <a:solidFill>
                <a:schemeClr val="bg1"/>
              </a:solidFill>
            </a:endParaRPr>
          </a:p>
          <a:p>
            <a:pPr algn="l"/>
            <a:r>
              <a:rPr lang="ru-RU" sz="1600" b="0" dirty="0" smtClean="0">
                <a:solidFill>
                  <a:schemeClr val="bg1"/>
                </a:solidFill>
              </a:rPr>
              <a:t>И другие </a:t>
            </a:r>
            <a:r>
              <a:rPr lang="ru-RU" sz="1600" b="0" dirty="0">
                <a:solidFill>
                  <a:schemeClr val="bg1"/>
                </a:solidFill>
              </a:rPr>
              <a:t>направления.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16129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091"/>
            <a:ext cx="9144000" cy="7073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Опыт регионов по мониторингу и анализу государственного и муниципального заказа</a:t>
            </a:r>
            <a:endParaRPr lang="ru-RU" sz="2200" b="1" kern="1200" dirty="0">
              <a:solidFill>
                <a:srgbClr val="1D487D"/>
              </a:solidFill>
              <a:latin typeface="Arial" charset="0"/>
            </a:endParaRPr>
          </a:p>
        </p:txBody>
      </p:sp>
      <p:sp>
        <p:nvSpPr>
          <p:cNvPr id="4" name="Номер слайда 14"/>
          <p:cNvSpPr txBox="1">
            <a:spLocks/>
          </p:cNvSpPr>
          <p:nvPr/>
        </p:nvSpPr>
        <p:spPr bwMode="auto">
          <a:xfrm>
            <a:off x="8462513" y="174759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501" y="1871186"/>
            <a:ext cx="867718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dirty="0" smtClean="0"/>
              <a:t>Новосибирская область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://imon.zakaznso.ru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ru-RU" dirty="0"/>
          </a:p>
          <a:p>
            <a:pPr algn="l"/>
            <a:r>
              <a:rPr lang="ru-RU" dirty="0" smtClean="0"/>
              <a:t>Ханты-Мансийский автономный округ </a:t>
            </a:r>
            <a:r>
              <a:rPr lang="en-US" dirty="0">
                <a:hlinkClick r:id="rId3"/>
              </a:rPr>
              <a:t>http://www.monitoring.admhmao.ru/</a:t>
            </a:r>
            <a:r>
              <a:rPr lang="ru-RU" dirty="0" smtClean="0"/>
              <a:t> 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dirty="0"/>
          </a:p>
          <a:p>
            <a:pPr algn="l"/>
            <a:r>
              <a:rPr lang="ru-RU" dirty="0" smtClean="0"/>
              <a:t>Ямало-Ненецкий автономный округ </a:t>
            </a:r>
            <a:r>
              <a:rPr lang="en-US" dirty="0">
                <a:hlinkClick r:id="rId4"/>
              </a:rPr>
              <a:t>http://monitoring.yanao.ru/</a:t>
            </a:r>
            <a:endParaRPr lang="ru-RU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ru-RU" dirty="0"/>
          </a:p>
          <a:p>
            <a:pPr algn="l"/>
            <a:r>
              <a:rPr lang="ru-RU" dirty="0" smtClean="0"/>
              <a:t>Хабаровский край </a:t>
            </a:r>
            <a:r>
              <a:rPr lang="en-US" dirty="0">
                <a:hlinkClick r:id="rId5"/>
              </a:rPr>
              <a:t>http://khabkrai.ifinmon.ru/</a:t>
            </a:r>
            <a:endParaRPr lang="ru-RU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ru-RU" dirty="0"/>
          </a:p>
          <a:p>
            <a:pPr algn="l"/>
            <a:r>
              <a:rPr lang="ru-RU" dirty="0" smtClean="0"/>
              <a:t>Ленинградская область </a:t>
            </a:r>
            <a:r>
              <a:rPr lang="en-US" dirty="0">
                <a:hlinkClick r:id="rId6"/>
              </a:rPr>
              <a:t>http://monitoring.lenreg.ru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smtClean="0"/>
              <a:t>Томская область </a:t>
            </a:r>
            <a:r>
              <a:rPr lang="en-US" dirty="0">
                <a:hlinkClick r:id="rId7"/>
              </a:rPr>
              <a:t>http://monitoring.tomsk.gov.ru/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1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6" y="704851"/>
            <a:ext cx="8486774" cy="56671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ИАС «Мониторинг закупок»: компоненты системы</a:t>
            </a:r>
            <a:endParaRPr lang="ru-RU" sz="2200" b="1" kern="1200" dirty="0" smtClean="0">
              <a:solidFill>
                <a:srgbClr val="07658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Номер слайда 14"/>
          <p:cNvSpPr txBox="1">
            <a:spLocks/>
          </p:cNvSpPr>
          <p:nvPr/>
        </p:nvSpPr>
        <p:spPr bwMode="auto">
          <a:xfrm>
            <a:off x="8589633" y="181589"/>
            <a:ext cx="38404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 descr="D:\Выполняемые задачи\Краснодар\Презентации\Для ГРБС\Скриншоты\Кусочек 001 Б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74" y="3040307"/>
            <a:ext cx="2333625" cy="1990725"/>
          </a:xfrm>
          <a:prstGeom prst="rect">
            <a:avLst/>
          </a:prstGeom>
          <a:noFill/>
        </p:spPr>
      </p:pic>
      <p:pic>
        <p:nvPicPr>
          <p:cNvPr id="2051" name="Picture 3" descr="D:\Выполняемые задачи\Краснодар\Презентации\Для ГРБС\Скриншоты\Кусочек 002 Web-интерфейс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2469" y="1310054"/>
            <a:ext cx="1819275" cy="2062933"/>
          </a:xfrm>
          <a:prstGeom prst="rect">
            <a:avLst/>
          </a:prstGeom>
          <a:noFill/>
        </p:spPr>
      </p:pic>
      <p:pic>
        <p:nvPicPr>
          <p:cNvPr id="2053" name="Picture 5" descr="D:\Выполняемые задачи\Краснодар\Презентации\Для ГРБС\Скриншоты\Кусочек 003 Web-сервисы v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04" y="3980595"/>
            <a:ext cx="1628775" cy="2710351"/>
          </a:xfrm>
          <a:prstGeom prst="rect">
            <a:avLst/>
          </a:prstGeom>
          <a:noFill/>
        </p:spPr>
      </p:pic>
      <p:pic>
        <p:nvPicPr>
          <p:cNvPr id="2054" name="Picture 6" descr="D:\Выполняемые задачи\Краснодар\Презентации\Для ГРБС\Скриншоты\Кусочек 004 Web-портал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9179" y="1357190"/>
            <a:ext cx="2476500" cy="1185985"/>
          </a:xfrm>
          <a:prstGeom prst="rect">
            <a:avLst/>
          </a:prstGeom>
          <a:noFill/>
        </p:spPr>
      </p:pic>
      <p:pic>
        <p:nvPicPr>
          <p:cNvPr id="2055" name="Picture 7" descr="D:\Выполняемые задачи\Краснодар\Презентации\Для ГРБС\Скриншоты\Кусочек 005 MDX-Expe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25" y="1321288"/>
            <a:ext cx="1609725" cy="2567721"/>
          </a:xfrm>
          <a:prstGeom prst="rect">
            <a:avLst/>
          </a:prstGeom>
          <a:noFill/>
        </p:spPr>
      </p:pic>
      <p:pic>
        <p:nvPicPr>
          <p:cNvPr id="2056" name="Picture 8" descr="D:\Выполняемые задачи\Краснодар\Презентации\Для ГРБС\Скриншоты\Кусочек 006 iМониторинг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08" y="3881071"/>
            <a:ext cx="1628775" cy="2783498"/>
          </a:xfrm>
          <a:prstGeom prst="rect">
            <a:avLst/>
          </a:prstGeom>
          <a:noFill/>
        </p:spPr>
      </p:pic>
      <p:sp>
        <p:nvSpPr>
          <p:cNvPr id="18" name="Left Arrow 24"/>
          <p:cNvSpPr/>
          <p:nvPr/>
        </p:nvSpPr>
        <p:spPr bwMode="auto">
          <a:xfrm rot="1077343">
            <a:off x="3525352" y="2996803"/>
            <a:ext cx="656703" cy="135017"/>
          </a:xfrm>
          <a:prstGeom prst="leftArrow">
            <a:avLst/>
          </a:prstGeom>
          <a:solidFill>
            <a:srgbClr val="00808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Left Arrow 24"/>
          <p:cNvSpPr/>
          <p:nvPr/>
        </p:nvSpPr>
        <p:spPr bwMode="auto">
          <a:xfrm rot="11881517">
            <a:off x="3487252" y="3139679"/>
            <a:ext cx="656703" cy="135017"/>
          </a:xfrm>
          <a:prstGeom prst="leftArrow">
            <a:avLst/>
          </a:prstGeom>
          <a:solidFill>
            <a:srgbClr val="00808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Left Arrow 24"/>
          <p:cNvSpPr/>
          <p:nvPr/>
        </p:nvSpPr>
        <p:spPr bwMode="auto">
          <a:xfrm rot="9445872">
            <a:off x="3474553" y="4371579"/>
            <a:ext cx="656703" cy="135017"/>
          </a:xfrm>
          <a:prstGeom prst="leftArrow">
            <a:avLst/>
          </a:prstGeom>
          <a:solidFill>
            <a:srgbClr val="00808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Left Arrow 24"/>
          <p:cNvSpPr/>
          <p:nvPr/>
        </p:nvSpPr>
        <p:spPr bwMode="auto">
          <a:xfrm rot="9445872">
            <a:off x="5785952" y="3038080"/>
            <a:ext cx="656703" cy="135017"/>
          </a:xfrm>
          <a:prstGeom prst="leftArrow">
            <a:avLst/>
          </a:prstGeom>
          <a:solidFill>
            <a:srgbClr val="00808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Left Arrow 24"/>
          <p:cNvSpPr/>
          <p:nvPr/>
        </p:nvSpPr>
        <p:spPr bwMode="auto">
          <a:xfrm rot="12369069">
            <a:off x="5773252" y="4377930"/>
            <a:ext cx="656703" cy="135017"/>
          </a:xfrm>
          <a:prstGeom prst="leftArrow">
            <a:avLst/>
          </a:prstGeom>
          <a:solidFill>
            <a:srgbClr val="00808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Left Arrow 24"/>
          <p:cNvSpPr/>
          <p:nvPr/>
        </p:nvSpPr>
        <p:spPr bwMode="auto">
          <a:xfrm rot="5400000">
            <a:off x="4895763" y="2890930"/>
            <a:ext cx="182741" cy="128582"/>
          </a:xfrm>
          <a:prstGeom prst="leftArrow">
            <a:avLst/>
          </a:prstGeom>
          <a:solidFill>
            <a:srgbClr val="00808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 bwMode="auto">
          <a:xfrm>
            <a:off x="1087593" y="1419210"/>
            <a:ext cx="3033292" cy="676290"/>
          </a:xfrm>
          <a:prstGeom prst="wedgeRoundRectCallout">
            <a:avLst>
              <a:gd name="adj1" fmla="val 68169"/>
              <a:gd name="adj2" fmla="val 4239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Современные</a:t>
            </a:r>
            <a:r>
              <a:rPr lang="ru-RU" sz="1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технологии визуализации данных с использованием </a:t>
            </a:r>
            <a:r>
              <a:rPr lang="en-US" sz="1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HTML5</a:t>
            </a:r>
            <a:endParaRPr lang="ru-RU" sz="1200" b="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400" b="0" dirty="0" smtClean="0">
              <a:solidFill>
                <a:schemeClr val="tx1"/>
              </a:solidFill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 bwMode="auto">
          <a:xfrm>
            <a:off x="457200" y="5772166"/>
            <a:ext cx="3441058" cy="866026"/>
          </a:xfrm>
          <a:prstGeom prst="wedgeRoundRectCallout">
            <a:avLst>
              <a:gd name="adj1" fmla="val 67814"/>
              <a:gd name="adj2" fmla="val -14853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Централизованное хранилище информации. Интеграция данных разных источников. </a:t>
            </a:r>
            <a:r>
              <a:rPr lang="ru-RU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нтерактивный многомерный анализ данных (</a:t>
            </a:r>
            <a:r>
              <a:rPr lang="en-US" sz="1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 hoc, </a:t>
            </a:r>
            <a:r>
              <a:rPr lang="en-US" sz="1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Olap</a:t>
            </a:r>
            <a:r>
              <a:rPr lang="ru-RU" sz="1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D:\Выполняемые задачи\Краснодар\Презентации\Для ГРБС\Скриншоты\Кусочек 002 Web-интерфейс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102" y="3704727"/>
            <a:ext cx="1819275" cy="280081"/>
          </a:xfrm>
          <a:prstGeom prst="rect">
            <a:avLst/>
          </a:prstGeom>
          <a:noFill/>
        </p:spPr>
      </p:pic>
      <p:sp>
        <p:nvSpPr>
          <p:cNvPr id="25" name="Скругленная прямоугольная выноска 24"/>
          <p:cNvSpPr/>
          <p:nvPr/>
        </p:nvSpPr>
        <p:spPr bwMode="auto">
          <a:xfrm>
            <a:off x="103517" y="3386573"/>
            <a:ext cx="1968153" cy="1264182"/>
          </a:xfrm>
          <a:prstGeom prst="wedgeRoundRectCallout">
            <a:avLst>
              <a:gd name="adj1" fmla="val 93544"/>
              <a:gd name="adj2" fmla="val -5354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Web-</a:t>
            </a:r>
            <a:r>
              <a:rPr lang="ru-RU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интерфейс  ввода, согласования и консолидации данных. Технологии </a:t>
            </a:r>
            <a:r>
              <a:rPr lang="en-US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RIA (Rich Internet Application)</a:t>
            </a:r>
            <a:endParaRPr lang="ru-RU" sz="1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 bwMode="auto">
          <a:xfrm>
            <a:off x="7639050" y="1428736"/>
            <a:ext cx="1443134" cy="1895489"/>
          </a:xfrm>
          <a:prstGeom prst="wedgeRoundRectCallout">
            <a:avLst>
              <a:gd name="adj1" fmla="val -61222"/>
              <a:gd name="adj2" fmla="val 3481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произвольной аналитической отчетности – таблиц, диаграмм, картограмм по закупкам и контрактам</a:t>
            </a:r>
            <a:endParaRPr lang="ru-RU" sz="1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 bwMode="auto">
          <a:xfrm>
            <a:off x="6489311" y="5747993"/>
            <a:ext cx="2484370" cy="676261"/>
          </a:xfrm>
          <a:prstGeom prst="wedgeRoundRectCallout">
            <a:avLst>
              <a:gd name="adj1" fmla="val -30944"/>
              <a:gd name="adj2" fmla="val -11636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Инструмент мониторинга закупок для мобильных устройств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1" y="771526"/>
            <a:ext cx="8486774" cy="56671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ИАС «Мониторинг закупок»: источники информации</a:t>
            </a:r>
            <a:endParaRPr lang="ru-RU" sz="2200" b="1" kern="1200" dirty="0" smtClean="0">
              <a:solidFill>
                <a:srgbClr val="076583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66905091"/>
              </p:ext>
            </p:extLst>
          </p:nvPr>
        </p:nvGraphicFramePr>
        <p:xfrm>
          <a:off x="171449" y="1600186"/>
          <a:ext cx="8753475" cy="464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14"/>
          <p:cNvSpPr txBox="1">
            <a:spLocks/>
          </p:cNvSpPr>
          <p:nvPr/>
        </p:nvSpPr>
        <p:spPr bwMode="auto">
          <a:xfrm>
            <a:off x="8548298" y="192012"/>
            <a:ext cx="38404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660" y="733243"/>
            <a:ext cx="8755812" cy="5520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Взаимодействие с автоматизированными информационными системами</a:t>
            </a:r>
          </a:p>
        </p:txBody>
      </p:sp>
      <p:sp>
        <p:nvSpPr>
          <p:cNvPr id="9" name="Oval 25"/>
          <p:cNvSpPr/>
          <p:nvPr/>
        </p:nvSpPr>
        <p:spPr bwMode="auto">
          <a:xfrm>
            <a:off x="3582882" y="1320155"/>
            <a:ext cx="2031292" cy="2024528"/>
          </a:xfrm>
          <a:prstGeom prst="ellipse">
            <a:avLst/>
          </a:prstGeom>
          <a:solidFill>
            <a:srgbClr val="33CCFF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60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Left Arrow 22"/>
          <p:cNvSpPr/>
          <p:nvPr/>
        </p:nvSpPr>
        <p:spPr bwMode="auto">
          <a:xfrm>
            <a:off x="5614174" y="1726483"/>
            <a:ext cx="1048407" cy="670035"/>
          </a:xfrm>
          <a:prstGeom prst="leftArrow">
            <a:avLst/>
          </a:prstGeom>
          <a:solidFill>
            <a:srgbClr val="33CCFF"/>
          </a:solidFill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9"/>
          <p:cNvSpPr/>
          <p:nvPr/>
        </p:nvSpPr>
        <p:spPr bwMode="auto">
          <a:xfrm>
            <a:off x="6662581" y="1232677"/>
            <a:ext cx="2304271" cy="1690295"/>
          </a:xfrm>
          <a:prstGeom prst="roundRect">
            <a:avLst/>
          </a:prstGeom>
          <a:solidFill>
            <a:srgbClr val="33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Региональные автоматизированные системы размещения </a:t>
            </a:r>
            <a:r>
              <a:rPr lang="ru-RU" sz="1400" dirty="0">
                <a:solidFill>
                  <a:schemeClr val="bg1"/>
                </a:solidFill>
              </a:rPr>
              <a:t>заказа, планирования и исполнения бюджета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3" name="Left Arrow 24"/>
          <p:cNvSpPr/>
          <p:nvPr/>
        </p:nvSpPr>
        <p:spPr bwMode="auto">
          <a:xfrm rot="10800000">
            <a:off x="2534475" y="1737079"/>
            <a:ext cx="1048407" cy="670035"/>
          </a:xfrm>
          <a:prstGeom prst="leftArrow">
            <a:avLst/>
          </a:prstGeom>
          <a:solidFill>
            <a:srgbClr val="33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8"/>
          <p:cNvSpPr/>
          <p:nvPr/>
        </p:nvSpPr>
        <p:spPr bwMode="auto">
          <a:xfrm>
            <a:off x="171450" y="1232677"/>
            <a:ext cx="2363025" cy="1690295"/>
          </a:xfrm>
          <a:prstGeom prst="roundRect">
            <a:avLst/>
          </a:prstGeom>
          <a:solidFill>
            <a:srgbClr val="33CC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Официальный </a:t>
            </a:r>
            <a:r>
              <a:rPr lang="ru-RU" sz="1400" dirty="0">
                <a:solidFill>
                  <a:schemeClr val="bg1"/>
                </a:solidFill>
              </a:rPr>
              <a:t>сайт РФ для размещения информации о размещении заказов www.zakupki.gov.ru</a:t>
            </a:r>
          </a:p>
        </p:txBody>
      </p:sp>
      <p:sp>
        <p:nvSpPr>
          <p:cNvPr id="15" name="TextBox 26"/>
          <p:cNvSpPr txBox="1"/>
          <p:nvPr/>
        </p:nvSpPr>
        <p:spPr>
          <a:xfrm>
            <a:off x="3591510" y="1636860"/>
            <a:ext cx="20495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</a:rPr>
              <a:t>Информационная аналитическая система «Мониторинг закупок»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Скругленная прямоугольная выноска 9"/>
          <p:cNvSpPr/>
          <p:nvPr/>
        </p:nvSpPr>
        <p:spPr bwMode="auto">
          <a:xfrm>
            <a:off x="321276" y="3432395"/>
            <a:ext cx="4374549" cy="3111280"/>
          </a:xfrm>
          <a:prstGeom prst="wedgeRoundRectCallout">
            <a:avLst>
              <a:gd name="adj1" fmla="val -29436"/>
              <a:gd name="adj2" fmla="val -71704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Arial" charset="0"/>
              </a:rPr>
              <a:t>Мониторинг государственных и муниципальных закупок в рамках 44ФЗ (94ФЗ) по всем субъектам </a:t>
            </a:r>
            <a:r>
              <a:rPr lang="ru-RU" sz="1400" b="0" dirty="0" smtClean="0">
                <a:solidFill>
                  <a:schemeClr val="tx1"/>
                </a:solidFill>
                <a:latin typeface="Arial" charset="0"/>
              </a:rPr>
              <a:t>РФ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Arial" charset="0"/>
              </a:rPr>
              <a:t>Мониторинг закупок в рамках 44ФЗ (94ФЗ) за счет средств бюджета федерального </a:t>
            </a:r>
            <a:r>
              <a:rPr lang="ru-RU" sz="1400" b="0" dirty="0" smtClean="0">
                <a:solidFill>
                  <a:schemeClr val="tx1"/>
                </a:solidFill>
                <a:latin typeface="Arial" charset="0"/>
              </a:rPr>
              <a:t>уровня</a:t>
            </a:r>
            <a:endParaRPr lang="ru-RU" sz="1400" b="0" dirty="0">
              <a:solidFill>
                <a:schemeClr val="tx1"/>
              </a:solidFill>
              <a:latin typeface="Arial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b="0" dirty="0" smtClean="0">
                <a:solidFill>
                  <a:schemeClr val="tx1"/>
                </a:solidFill>
                <a:latin typeface="Arial" charset="0"/>
              </a:rPr>
              <a:t>Мониторинг </a:t>
            </a:r>
            <a:r>
              <a:rPr lang="ru-RU" sz="1400" b="0" dirty="0">
                <a:solidFill>
                  <a:schemeClr val="tx1"/>
                </a:solidFill>
                <a:latin typeface="Arial" charset="0"/>
              </a:rPr>
              <a:t>закупок в рамках 223 </a:t>
            </a:r>
            <a:r>
              <a:rPr lang="ru-RU" sz="1400" b="0" dirty="0" smtClean="0">
                <a:solidFill>
                  <a:schemeClr val="tx1"/>
                </a:solidFill>
                <a:latin typeface="Arial" charset="0"/>
              </a:rPr>
              <a:t>ФЗ</a:t>
            </a:r>
            <a:endParaRPr lang="ru-RU" sz="1400" b="0" dirty="0">
              <a:solidFill>
                <a:schemeClr val="tx1"/>
              </a:solidFill>
              <a:latin typeface="Arial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b="0" dirty="0" smtClean="0">
                <a:solidFill>
                  <a:schemeClr val="tx1"/>
                </a:solidFill>
                <a:latin typeface="Arial" charset="0"/>
              </a:rPr>
              <a:t>Ежедневное </a:t>
            </a:r>
            <a:r>
              <a:rPr lang="ru-RU" sz="1400" b="0" dirty="0">
                <a:solidFill>
                  <a:schemeClr val="tx1"/>
                </a:solidFill>
                <a:latin typeface="Arial" charset="0"/>
              </a:rPr>
              <a:t>обновление </a:t>
            </a:r>
            <a:r>
              <a:rPr lang="ru-RU" sz="1400" b="0" dirty="0" smtClean="0">
                <a:solidFill>
                  <a:schemeClr val="tx1"/>
                </a:solidFill>
                <a:latin typeface="Arial" charset="0"/>
              </a:rPr>
              <a:t>данных</a:t>
            </a:r>
            <a:endParaRPr lang="ru-RU" sz="1400" b="0" dirty="0">
              <a:solidFill>
                <a:schemeClr val="tx1"/>
              </a:solidFill>
              <a:latin typeface="Arial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Arial" charset="0"/>
              </a:rPr>
              <a:t>Публикация результатов анализа закупок в приложении «</a:t>
            </a:r>
            <a:r>
              <a:rPr lang="ru-RU" sz="1400" b="0" dirty="0" err="1">
                <a:solidFill>
                  <a:schemeClr val="tx1"/>
                </a:solidFill>
                <a:latin typeface="Arial" charset="0"/>
              </a:rPr>
              <a:t>iМониторинг</a:t>
            </a:r>
            <a:r>
              <a:rPr lang="ru-RU" sz="1400" b="0" dirty="0">
                <a:solidFill>
                  <a:schemeClr val="tx1"/>
                </a:solidFill>
                <a:latin typeface="Arial" charset="0"/>
              </a:rPr>
              <a:t>» для планшетных компьютеров </a:t>
            </a:r>
            <a:r>
              <a:rPr lang="ru-RU" sz="1400" b="0" dirty="0" err="1" smtClean="0">
                <a:solidFill>
                  <a:schemeClr val="tx1"/>
                </a:solidFill>
                <a:latin typeface="Arial" charset="0"/>
              </a:rPr>
              <a:t>iPad</a:t>
            </a:r>
            <a:endParaRPr lang="ru-RU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Arial" charset="0"/>
              </a:rPr>
              <a:t>Группировка закупок по видам закупаемой продукции в виде облака тэгов</a:t>
            </a:r>
            <a:endParaRPr lang="ru-RU" sz="1400" b="0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ru-RU" sz="13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Скругленная прямоугольная выноска 9"/>
          <p:cNvSpPr/>
          <p:nvPr/>
        </p:nvSpPr>
        <p:spPr bwMode="auto">
          <a:xfrm>
            <a:off x="5038726" y="3460970"/>
            <a:ext cx="4019550" cy="3082705"/>
          </a:xfrm>
          <a:prstGeom prst="wedgeRoundRectCallout">
            <a:avLst>
              <a:gd name="adj1" fmla="val -5309"/>
              <a:gd name="adj2" fmla="val -71879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400" b="0" dirty="0">
                <a:solidFill>
                  <a:schemeClr val="tx1"/>
                </a:solidFill>
              </a:rPr>
              <a:t>Расширенные аспекты мониторинга и анализа государственных и муниципальных закупок: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b="0" dirty="0" smtClean="0">
                <a:solidFill>
                  <a:schemeClr val="tx1"/>
                </a:solidFill>
              </a:rPr>
              <a:t>мониторинг </a:t>
            </a:r>
            <a:r>
              <a:rPr lang="ru-RU" sz="1400" b="0" dirty="0">
                <a:solidFill>
                  <a:schemeClr val="tx1"/>
                </a:solidFill>
              </a:rPr>
              <a:t>малых закупок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</a:rPr>
              <a:t>оценка эффективности размещения заказов по региональным методикам оценки эффективности </a:t>
            </a: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 bwMode="auto">
          <a:xfrm>
            <a:off x="8462513" y="183385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2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123824" y="771525"/>
            <a:ext cx="9143998" cy="828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Загрузка информации с официального сайта </a:t>
            </a:r>
            <a:r>
              <a:rPr lang="ru-RU" sz="2200" b="1" kern="1200" dirty="0">
                <a:solidFill>
                  <a:srgbClr val="076583"/>
                </a:solidFill>
                <a:latin typeface="Arial" charset="0"/>
              </a:rPr>
              <a:t>РФ для размещения информации о размещении заказов www.zakupki.gov.ru</a:t>
            </a:r>
            <a:br>
              <a:rPr lang="ru-RU" sz="2200" b="1" kern="1200" dirty="0">
                <a:solidFill>
                  <a:srgbClr val="076583"/>
                </a:solidFill>
                <a:latin typeface="Arial" charset="0"/>
              </a:rPr>
            </a:br>
            <a:endParaRPr lang="ru-RU" sz="2200" b="1" kern="1200" dirty="0" smtClean="0">
              <a:solidFill>
                <a:srgbClr val="07658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 bwMode="auto">
          <a:xfrm>
            <a:off x="8548298" y="192012"/>
            <a:ext cx="38404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25" y="1504950"/>
            <a:ext cx="4019550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90961"/>
            <a:ext cx="2562225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53011"/>
            <a:ext cx="4867275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процесс 7"/>
          <p:cNvSpPr/>
          <p:nvPr/>
        </p:nvSpPr>
        <p:spPr bwMode="auto">
          <a:xfrm>
            <a:off x="219075" y="1226346"/>
            <a:ext cx="2561532" cy="37385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b="0" dirty="0"/>
              <a:t>ftp://</a:t>
            </a:r>
            <a:r>
              <a:rPr lang="en-US" sz="1600" b="0" dirty="0" smtClean="0"/>
              <a:t>ftp.zakupki.gov.ru</a:t>
            </a:r>
            <a:r>
              <a:rPr lang="ru-RU" sz="1600" b="0" dirty="0" smtClean="0"/>
              <a:t>:21</a:t>
            </a:r>
            <a:endParaRPr lang="en-US" sz="1600" b="0" dirty="0"/>
          </a:p>
        </p:txBody>
      </p:sp>
      <p:sp>
        <p:nvSpPr>
          <p:cNvPr id="9" name="Блок-схема: процесс 8"/>
          <p:cNvSpPr/>
          <p:nvPr/>
        </p:nvSpPr>
        <p:spPr bwMode="auto">
          <a:xfrm>
            <a:off x="4571999" y="1485899"/>
            <a:ext cx="4448175" cy="332422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600" b="0" dirty="0" smtClean="0"/>
              <a:t>Информация </a:t>
            </a:r>
            <a:r>
              <a:rPr lang="ru-RU" sz="1600" b="0" dirty="0"/>
              <a:t>по всем </a:t>
            </a:r>
            <a:r>
              <a:rPr lang="ru-RU" sz="1600" b="0" dirty="0" smtClean="0"/>
              <a:t>субъектам </a:t>
            </a:r>
            <a:r>
              <a:rPr lang="ru-RU" sz="1600" b="0" dirty="0"/>
              <a:t>РФ выгружается на </a:t>
            </a:r>
            <a:r>
              <a:rPr lang="en-US" sz="1600" b="0" dirty="0"/>
              <a:t>ftp.zakupki.gov.ru</a:t>
            </a:r>
          </a:p>
          <a:p>
            <a:pPr algn="l"/>
            <a:r>
              <a:rPr lang="ru-RU" sz="1600" b="0" dirty="0" smtClean="0"/>
              <a:t>в открытом доступе по 94-ФЗ и 44-ФЗ.</a:t>
            </a:r>
            <a:endParaRPr lang="en-US" sz="1600" b="0" dirty="0" smtClean="0"/>
          </a:p>
          <a:p>
            <a:pPr algn="l"/>
            <a:r>
              <a:rPr lang="ru-RU" sz="1600" b="0" dirty="0"/>
              <a:t>Для доступа к данным используется логин – </a:t>
            </a:r>
            <a:r>
              <a:rPr lang="en-US" sz="1600" b="0" dirty="0"/>
              <a:t>free</a:t>
            </a:r>
            <a:r>
              <a:rPr lang="ru-RU" sz="1600" b="0" dirty="0"/>
              <a:t>, пароль </a:t>
            </a:r>
            <a:r>
              <a:rPr lang="en-US" sz="1600" b="0" dirty="0"/>
              <a:t>– free.</a:t>
            </a:r>
            <a:endParaRPr lang="ru-RU" sz="1600" b="0" dirty="0"/>
          </a:p>
          <a:p>
            <a:pPr algn="l"/>
            <a:r>
              <a:rPr lang="ru-RU" sz="1600" b="0" dirty="0" smtClean="0"/>
              <a:t>Данные </a:t>
            </a:r>
            <a:r>
              <a:rPr lang="ru-RU" sz="1600" b="0" dirty="0"/>
              <a:t>по каждому с</a:t>
            </a:r>
            <a:r>
              <a:rPr lang="ru-RU" sz="1600" b="0" dirty="0" smtClean="0"/>
              <a:t>убъекту РФ </a:t>
            </a:r>
            <a:r>
              <a:rPr lang="ru-RU" sz="1600" b="0" dirty="0"/>
              <a:t>хранятся в определенном каталоге, который, в свою очередь, содержит подкаталоги в зависимости от типа </a:t>
            </a:r>
            <a:r>
              <a:rPr lang="ru-RU" sz="1600" b="0" dirty="0" smtClean="0"/>
              <a:t>документа.</a:t>
            </a:r>
          </a:p>
          <a:p>
            <a:pPr algn="l"/>
            <a:r>
              <a:rPr lang="ru-RU" sz="1600" b="0" dirty="0" smtClean="0"/>
              <a:t>Выгрузка </a:t>
            </a:r>
            <a:r>
              <a:rPr lang="ru-RU" sz="1600" b="0" dirty="0"/>
              <a:t>происходит как ежедневно, так и по результатам </a:t>
            </a:r>
            <a:r>
              <a:rPr lang="ru-RU" sz="1600" b="0" dirty="0" smtClean="0"/>
              <a:t>месяца.</a:t>
            </a:r>
          </a:p>
          <a:p>
            <a:pPr algn="l"/>
            <a:r>
              <a:rPr lang="ru-RU" sz="1600" b="0" dirty="0" smtClean="0"/>
              <a:t>Вся информация хранится в структурированных файлах формата </a:t>
            </a:r>
            <a:r>
              <a:rPr lang="en-US" sz="1600" b="0" dirty="0" smtClean="0"/>
              <a:t>XML.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2238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8" y="1251394"/>
            <a:ext cx="5109926" cy="2872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1" y="771526"/>
            <a:ext cx="8486774" cy="56671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</a:rPr>
              <a:t>Состав загружаемой информации</a:t>
            </a:r>
            <a:endParaRPr lang="ru-RU" sz="2200" b="1" kern="1200" dirty="0" smtClean="0">
              <a:solidFill>
                <a:srgbClr val="076583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 bwMode="auto">
          <a:xfrm>
            <a:off x="8548298" y="192012"/>
            <a:ext cx="384048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4675" y="2554509"/>
            <a:ext cx="2823926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3186" y="3001473"/>
            <a:ext cx="2805112" cy="35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процесс 8"/>
          <p:cNvSpPr/>
          <p:nvPr/>
        </p:nvSpPr>
        <p:spPr bwMode="auto">
          <a:xfrm>
            <a:off x="4571998" y="1228725"/>
            <a:ext cx="4448175" cy="17727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600" b="0" dirty="0" smtClean="0"/>
              <a:t>Вся информация о закупках субъекта РФ представляется в структурированном виде, для изучения структур данных на </a:t>
            </a:r>
            <a:r>
              <a:rPr lang="en-US" sz="1600" b="0" dirty="0" smtClean="0"/>
              <a:t>zakupki.gov.ru</a:t>
            </a:r>
            <a:r>
              <a:rPr lang="ru-RU" sz="1600" b="0" dirty="0" smtClean="0"/>
              <a:t> в разделе «Документы»</a:t>
            </a:r>
            <a:r>
              <a:rPr lang="en-US" sz="1600" b="0" dirty="0" smtClean="0"/>
              <a:t> </a:t>
            </a:r>
            <a:r>
              <a:rPr lang="ru-RU" sz="1600" b="0" dirty="0" smtClean="0"/>
              <a:t>размещены интеграционные схемы, которые используются для загрузки информации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3365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660" y="733243"/>
            <a:ext cx="8755812" cy="5520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kern="1200" dirty="0" smtClean="0">
                <a:solidFill>
                  <a:srgbClr val="076583"/>
                </a:solidFill>
                <a:latin typeface="Arial" charset="0"/>
                <a:ea typeface="+mn-ea"/>
                <a:cs typeface="+mn-cs"/>
              </a:rPr>
              <a:t>Веб-интерфейс сбора информации с органов исполнительной власти и местного самоуправления</a:t>
            </a:r>
          </a:p>
        </p:txBody>
      </p:sp>
      <p:sp>
        <p:nvSpPr>
          <p:cNvPr id="16" name="Номер слайда 14"/>
          <p:cNvSpPr txBox="1">
            <a:spLocks/>
          </p:cNvSpPr>
          <p:nvPr/>
        </p:nvSpPr>
        <p:spPr bwMode="auto">
          <a:xfrm>
            <a:off x="8462513" y="183385"/>
            <a:ext cx="504339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0E11B-E1E6-41DC-A815-B7EC991AC44F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884" y="1494211"/>
            <a:ext cx="8726968" cy="246818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6050" y="3298871"/>
            <a:ext cx="6280802" cy="2190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Блок-схема: процесс 18"/>
          <p:cNvSpPr/>
          <p:nvPr/>
        </p:nvSpPr>
        <p:spPr bwMode="auto">
          <a:xfrm>
            <a:off x="100602" y="4365671"/>
            <a:ext cx="4547598" cy="226557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600" b="0" dirty="0" smtClean="0">
                <a:solidFill>
                  <a:schemeClr val="tx1"/>
                </a:solidFill>
                <a:latin typeface="Arial" charset="0"/>
              </a:rPr>
              <a:t>Возможность </a:t>
            </a:r>
            <a:r>
              <a:rPr lang="ru-RU" sz="1600" b="0" dirty="0">
                <a:solidFill>
                  <a:schemeClr val="tx1"/>
                </a:solidFill>
                <a:latin typeface="Arial" charset="0"/>
              </a:rPr>
              <a:t>дополнительных сборов информации от государственных и муниципальных </a:t>
            </a:r>
            <a:r>
              <a:rPr lang="ru-RU" sz="1600" b="0" dirty="0" smtClean="0">
                <a:solidFill>
                  <a:schemeClr val="tx1"/>
                </a:solidFill>
                <a:latin typeface="Arial" charset="0"/>
              </a:rPr>
              <a:t>заказчиков: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charset="0"/>
              </a:rPr>
              <a:t>сведения о предоставлении преимуществ организациям инвалидов,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charset="0"/>
              </a:rPr>
              <a:t>сведения о работе органов, уполномоченных на осуществление контроля в сфере размещения заказа,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Arial" charset="0"/>
              </a:rPr>
              <a:t>п</a:t>
            </a:r>
            <a:r>
              <a:rPr lang="ru-RU" sz="1600" b="0" dirty="0" smtClean="0">
                <a:solidFill>
                  <a:schemeClr val="tx1"/>
                </a:solidFill>
                <a:latin typeface="Arial" charset="0"/>
              </a:rPr>
              <a:t>рочая отчетность.</a:t>
            </a:r>
          </a:p>
          <a:p>
            <a:endParaRPr lang="en-US" sz="1600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Скругленная прямоугольная выноска 9"/>
          <p:cNvSpPr/>
          <p:nvPr/>
        </p:nvSpPr>
        <p:spPr bwMode="auto">
          <a:xfrm>
            <a:off x="5667455" y="1427536"/>
            <a:ext cx="3113902" cy="406181"/>
          </a:xfrm>
          <a:prstGeom prst="wedgeRoundRectCallout">
            <a:avLst>
              <a:gd name="adj1" fmla="val -44147"/>
              <a:gd name="adj2" fmla="val 216493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300" b="0" dirty="0" smtClean="0">
                <a:solidFill>
                  <a:schemeClr val="tx1"/>
                </a:solidFill>
                <a:latin typeface="Arial" charset="0"/>
              </a:rPr>
              <a:t>Технология </a:t>
            </a:r>
            <a:r>
              <a:rPr lang="en-US" sz="1300" b="0" dirty="0" smtClean="0">
                <a:solidFill>
                  <a:schemeClr val="tx1"/>
                </a:solidFill>
                <a:latin typeface="Arial" charset="0"/>
              </a:rPr>
              <a:t>Rich Internet Application</a:t>
            </a:r>
            <a:endParaRPr lang="ru-RU" sz="13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13630</TotalTime>
  <Words>1311</Words>
  <Application>Microsoft Office PowerPoint</Application>
  <PresentationFormat>Экран (4:3)</PresentationFormat>
  <Paragraphs>206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Информационная аналитическая система «Мониторинг закупок»</vt:lpstr>
      <vt:lpstr>ИАС «Мониторинг закупок» обеспечивает анализ государственных и муниципальных закупок в рамках существующего законодательства</vt:lpstr>
      <vt:lpstr>ИАС «Мониторинг закупок»: мониторинг и анализ государственного и муниципального заказа  </vt:lpstr>
      <vt:lpstr>ИАС «Мониторинг закупок»: компоненты системы</vt:lpstr>
      <vt:lpstr>ИАС «Мониторинг закупок»: источники информации</vt:lpstr>
      <vt:lpstr>Взаимодействие с автоматизированными информационными системами</vt:lpstr>
      <vt:lpstr>Загрузка информации с официального сайта РФ для размещения информации о размещении заказов www.zakupki.gov.ru </vt:lpstr>
      <vt:lpstr>Состав загружаемой информации</vt:lpstr>
      <vt:lpstr>Веб-интерфейс сбора информации с органов исполнительной власти и местного самоуправления</vt:lpstr>
      <vt:lpstr>Web-портал аналитической отчетности</vt:lpstr>
      <vt:lpstr>Общественное обсуждение закупок</vt:lpstr>
      <vt:lpstr>Приложение «iМониторинг» для мобильных устройств</vt:lpstr>
      <vt:lpstr>Анализ структуры и динамики государственного и муниципального заказа http://monitoring.tomsk.gov.ru/ </vt:lpstr>
      <vt:lpstr>Календарь и карта проводимых закупок http://monitoring.tomsk.gov.ru/</vt:lpstr>
      <vt:lpstr>Карточка заказчика http://monitoring.tomsk.gov.ru/</vt:lpstr>
      <vt:lpstr>Карточка поставщика http://monitoring.tomsk.gov.ru/ </vt:lpstr>
      <vt:lpstr>Анализ закупаемой продукции http://monitoring.tomsk.gov.ru/</vt:lpstr>
      <vt:lpstr>Анализ закупок малого объема http://www.monitoring.admhmao.ru/  </vt:lpstr>
      <vt:lpstr>Анализ предоставления преимуществ http://monitoring.tomsk.gov.ru/</vt:lpstr>
      <vt:lpstr>Определение скрытых закупок </vt:lpstr>
      <vt:lpstr>Расчет законодательно установленных сроков публикации планов-графиков, закупок, протоколов и контрактов и поиск несоответствующих дат</vt:lpstr>
      <vt:lpstr>Контроль закупок заказчиков, размещаемых через уполномоченный орган. Выявление нарушений </vt:lpstr>
      <vt:lpstr>Определение подведомственности организаций-заказчиков </vt:lpstr>
      <vt:lpstr>Выявление нарушений при заключении контрактов </vt:lpstr>
      <vt:lpstr>Определение несостоявшихся торгов по результатам анализа количество допущенных заявок участников в протоколах закупок</vt:lpstr>
      <vt:lpstr>Сравнение субъектов РФ по объемам размещения государственного заказа monitoring.admhmao.ru/</vt:lpstr>
      <vt:lpstr>Экономическая оценка эффективности размещения заказов Ханты-Мансийского автономного округа - Югры http://www.monitoring.admhmao.ru/</vt:lpstr>
      <vt:lpstr>Мониторинг в разрезе КБК и Государственных программ</vt:lpstr>
      <vt:lpstr>Расширенная информация о поставщиках из ЕГРЮЛ и ЕГРИП</vt:lpstr>
      <vt:lpstr>Опыт регионов по мониторингу и анализу государственного и муниципального заказа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Дарья Смирнова</cp:lastModifiedBy>
  <cp:revision>1410</cp:revision>
  <dcterms:created xsi:type="dcterms:W3CDTF">2005-06-07T14:37:31Z</dcterms:created>
  <dcterms:modified xsi:type="dcterms:W3CDTF">2015-03-18T15:15:05Z</dcterms:modified>
</cp:coreProperties>
</file>